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8" r:id="rId14"/>
    <p:sldId id="267" r:id="rId15"/>
    <p:sldId id="268" r:id="rId16"/>
    <p:sldId id="269" r:id="rId17"/>
    <p:sldId id="270" r:id="rId18"/>
    <p:sldId id="271" r:id="rId19"/>
    <p:sldId id="273" r:id="rId20"/>
    <p:sldId id="274" r:id="rId21"/>
    <p:sldId id="276"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74" d="100"/>
          <a:sy n="74" d="100"/>
        </p:scale>
        <p:origin x="57"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AB2CC-526A-6288-BAC0-5043952667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734B82-F192-5178-004C-203F2E874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9D411DC-DBD3-EE76-F48F-94860C529360}"/>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30388A5B-B761-3A28-BADD-F22FE5FFC6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314D8B-867D-A166-FDFD-CD67CAC1042F}"/>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1248115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413A9-80E4-00AE-F749-02AB1EDADB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D913B-5D60-C341-A6D6-542E8164AC6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D53875-5403-E6A9-E50A-3ACB5B8A6975}"/>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24021FA1-093C-13BE-C587-72312DB19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866F56-E2A6-99B6-8B8C-D3F57A6CDEA1}"/>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291137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501101-F4DB-9B01-A84E-A14248A638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BEC5D9D-314F-EBA7-47F0-6A37B85AB4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5312F4-55C0-164E-F19A-0E84AB47CE3B}"/>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2FB21D7C-DBC1-AE18-DFD5-2BA6B0E3B3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6ECD29-080C-BF83-0A10-0A9A28AFCF11}"/>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80358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A23E6-F2CF-69C7-6229-E99BBF16A9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25B71E-E938-5440-FFFD-254866F3DB0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75CCAF-E934-29CC-426F-FA126664C5CD}"/>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56166F19-9538-4449-4859-0EF6E7CE28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E3EC66-1E54-20ED-8C9F-8BC70CEA1ED9}"/>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423178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7ECB4-8BD8-889E-8932-3FE78C67133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37C6FC0-7DC5-B6AF-7A43-2F5F34B6EF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DE93866-9D93-1F68-C325-5FCFEC127544}"/>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A2DD508E-8E8B-9475-7E06-013E79EEAC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62616F-CF2A-A729-69FB-40B3AAC52557}"/>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2087919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0AAE5-4BA1-73C4-9B02-B39BABD8CB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EF0421-4AF6-029D-4B72-76F9E1DC456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83C4D2-03F1-64F3-870B-77F4BC0FD95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3B4869-D3D6-4D65-ABD6-837D58E76378}"/>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CF137474-7AC4-B5CD-B28F-37C02688F6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7D2161-D654-29B9-B299-23ADFDFC9B63}"/>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413754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71424-7C03-BA0A-3F5D-BC5EAE42D9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A78E11-D380-FE5F-B606-F33A586F5B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5B69DE7-6AD4-3387-3569-E4F09E973C1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61636D3-44D7-0157-9519-AFD47F1CD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894257-0D7C-0A7A-77A7-D95B2FCCE85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AD2799-4D49-D138-D77B-06EDF0281920}"/>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8" name="页脚占位符 7">
            <a:extLst>
              <a:ext uri="{FF2B5EF4-FFF2-40B4-BE49-F238E27FC236}">
                <a16:creationId xmlns:a16="http://schemas.microsoft.com/office/drawing/2014/main" id="{B9C6A01A-7DD5-014D-B07A-640189D720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1E3194-C004-AFD9-B012-6939FD7F86C1}"/>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83629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4A89B-758A-1459-612B-B45AE1E16C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0FFD209-BF35-E19A-84C5-8020851DD2AF}"/>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4" name="页脚占位符 3">
            <a:extLst>
              <a:ext uri="{FF2B5EF4-FFF2-40B4-BE49-F238E27FC236}">
                <a16:creationId xmlns:a16="http://schemas.microsoft.com/office/drawing/2014/main" id="{F1ED0F76-4F5E-579F-6318-5960ADEAFF7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9DECFF-1160-79DA-C39B-5E7C29595D55}"/>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76052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CA4DC1-F27A-8EF5-BFE6-D3774885FD41}"/>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3" name="页脚占位符 2">
            <a:extLst>
              <a:ext uri="{FF2B5EF4-FFF2-40B4-BE49-F238E27FC236}">
                <a16:creationId xmlns:a16="http://schemas.microsoft.com/office/drawing/2014/main" id="{07B225DE-D30F-E08E-B482-2D857DFAC47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2A168A-4A90-3826-33E3-4D3A76B03860}"/>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29586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9B183-C035-9356-4EF1-9C25448130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705E10C-9887-26C6-06DA-48CDE8E0F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17811E6-7DBD-5A64-389E-345DBE7BD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E4935F-E7A8-95E0-CBEC-3C823B33C292}"/>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52429BF2-0FA2-A961-5756-92FA71C9FC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4A3F82-27FD-69DA-42A5-8CEEAF23F719}"/>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405393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E3A3A-11C1-D6B6-4A3B-F5702DA88B1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557BBC-8CE9-B71F-65B8-3BA4A20C2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C1C352-1E62-81AE-8338-437DA047D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C50CC8-27E0-E547-1B44-B0E509CDD7A5}"/>
              </a:ext>
            </a:extLst>
          </p:cNvPr>
          <p:cNvSpPr>
            <a:spLocks noGrp="1"/>
          </p:cNvSpPr>
          <p:nvPr>
            <p:ph type="dt" sz="half" idx="10"/>
          </p:nvPr>
        </p:nvSpPr>
        <p:spPr/>
        <p:txBody>
          <a:bodyPr/>
          <a:lstStyle/>
          <a:p>
            <a:fld id="{DE8FED9A-EB3D-4A51-B962-85099E322F43}"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FB2B40D6-94B8-2933-6D54-C056A2B4DF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D6B8F0-5626-AD9F-D903-178629002247}"/>
              </a:ext>
            </a:extLst>
          </p:cNvPr>
          <p:cNvSpPr>
            <a:spLocks noGrp="1"/>
          </p:cNvSpPr>
          <p:nvPr>
            <p:ph type="sldNum" sz="quarter" idx="12"/>
          </p:nvPr>
        </p:nvSpPr>
        <p:spPr/>
        <p:txBody>
          <a:body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416046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B3B663-68A3-5EC7-DD63-EBB4C26F7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A30F21-B997-EE8F-6C58-603819807B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8B262E-31CD-1B17-84F5-AAA75184FE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FED9A-EB3D-4A51-B962-85099E322F43}"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5C1D9729-5BB0-B3F4-FC55-753DEF1E3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8D47A6A-83F5-5565-C350-E9CD6E602A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CEFBD-BECE-4B28-8343-5C936E4C6EFF}" type="slidenum">
              <a:rPr lang="zh-CN" altLang="en-US" smtClean="0"/>
              <a:t>‹#›</a:t>
            </a:fld>
            <a:endParaRPr lang="zh-CN" altLang="en-US"/>
          </a:p>
        </p:txBody>
      </p:sp>
    </p:spTree>
    <p:extLst>
      <p:ext uri="{BB962C8B-B14F-4D97-AF65-F5344CB8AC3E}">
        <p14:creationId xmlns:p14="http://schemas.microsoft.com/office/powerpoint/2010/main" val="1691921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419BC-8F88-3276-5A35-A3C5DBC9EC1F}"/>
              </a:ext>
            </a:extLst>
          </p:cNvPr>
          <p:cNvSpPr>
            <a:spLocks noGrp="1"/>
          </p:cNvSpPr>
          <p:nvPr>
            <p:ph type="ctrTitle"/>
          </p:nvPr>
        </p:nvSpPr>
        <p:spPr/>
        <p:txBody>
          <a:bodyPr>
            <a:normAutofit fontScale="90000"/>
          </a:bodyPr>
          <a:lstStyle/>
          <a:p>
            <a:r>
              <a:rPr lang="en-US" altLang="zh-CN" dirty="0" err="1"/>
              <a:t>STaR</a:t>
            </a:r>
            <a:r>
              <a:rPr lang="en-US" altLang="zh-CN" dirty="0"/>
              <a:t>: Self-Taught Reasoner Bootstrapping Reasoning With Reasoning</a:t>
            </a:r>
            <a:endParaRPr lang="zh-CN" altLang="en-US" dirty="0"/>
          </a:p>
        </p:txBody>
      </p:sp>
      <p:sp>
        <p:nvSpPr>
          <p:cNvPr id="3" name="副标题 2">
            <a:extLst>
              <a:ext uri="{FF2B5EF4-FFF2-40B4-BE49-F238E27FC236}">
                <a16:creationId xmlns:a16="http://schemas.microsoft.com/office/drawing/2014/main" id="{44F6968E-00F2-45E3-B13E-77C5DCC2F993}"/>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26429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BBC30-2CF7-23D1-E1E0-B0793955D2BD}"/>
              </a:ext>
            </a:extLst>
          </p:cNvPr>
          <p:cNvSpPr>
            <a:spLocks noGrp="1"/>
          </p:cNvSpPr>
          <p:nvPr>
            <p:ph type="title"/>
          </p:nvPr>
        </p:nvSpPr>
        <p:spPr/>
        <p:txBody>
          <a:bodyPr/>
          <a:lstStyle/>
          <a:p>
            <a:r>
              <a:rPr lang="zh-CN" altLang="en-US" dirty="0"/>
              <a:t>结论</a:t>
            </a:r>
          </a:p>
        </p:txBody>
      </p:sp>
      <p:sp>
        <p:nvSpPr>
          <p:cNvPr id="3" name="内容占位符 2">
            <a:extLst>
              <a:ext uri="{FF2B5EF4-FFF2-40B4-BE49-F238E27FC236}">
                <a16:creationId xmlns:a16="http://schemas.microsoft.com/office/drawing/2014/main" id="{A49300A9-954B-2AA2-C366-FAD3E845119A}"/>
              </a:ext>
            </a:extLst>
          </p:cNvPr>
          <p:cNvSpPr>
            <a:spLocks noGrp="1"/>
          </p:cNvSpPr>
          <p:nvPr>
            <p:ph idx="1"/>
          </p:nvPr>
        </p:nvSpPr>
        <p:spPr/>
        <p:txBody>
          <a:bodyPr/>
          <a:lstStyle/>
          <a:p>
            <a:r>
              <a:rPr lang="en-US" altLang="zh-CN" dirty="0" err="1"/>
              <a:t>STaR</a:t>
            </a:r>
            <a:r>
              <a:rPr lang="zh-CN" altLang="en-US" dirty="0"/>
              <a:t>方法的关键在于，它允许模型通过自我生成的推理过程来自我改进，而不需要人工标注大量的推理数据集。此外，通过</a:t>
            </a:r>
            <a:r>
              <a:rPr lang="en-US" altLang="zh-CN" dirty="0"/>
              <a:t>rationalization</a:t>
            </a:r>
            <a:r>
              <a:rPr lang="zh-CN" altLang="en-US" dirty="0"/>
              <a:t>技术，</a:t>
            </a:r>
            <a:r>
              <a:rPr lang="en-US" altLang="zh-CN" dirty="0" err="1"/>
              <a:t>STaR</a:t>
            </a:r>
            <a:r>
              <a:rPr lang="zh-CN" altLang="en-US" dirty="0"/>
              <a:t>能够确保模型从其错误中学习，从而提高整体的推理能力。论文的实验结果表明，</a:t>
            </a:r>
            <a:r>
              <a:rPr lang="en-US" altLang="zh-CN" dirty="0" err="1"/>
              <a:t>STaR</a:t>
            </a:r>
            <a:r>
              <a:rPr lang="zh-CN" altLang="en-US" dirty="0"/>
              <a:t>在多个数据集上的性能显著优于直接预测答案的模型，并且与使用</a:t>
            </a:r>
            <a:r>
              <a:rPr lang="en-US" altLang="zh-CN" dirty="0"/>
              <a:t>30</a:t>
            </a:r>
            <a:r>
              <a:rPr lang="zh-CN" altLang="en-US" dirty="0"/>
              <a:t>倍更大模型的微调性能相当。</a:t>
            </a:r>
          </a:p>
        </p:txBody>
      </p:sp>
    </p:spTree>
    <p:extLst>
      <p:ext uri="{BB962C8B-B14F-4D97-AF65-F5344CB8AC3E}">
        <p14:creationId xmlns:p14="http://schemas.microsoft.com/office/powerpoint/2010/main" val="38924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4F117-577C-E458-07C0-E23B01FD11D7}"/>
              </a:ext>
            </a:extLst>
          </p:cNvPr>
          <p:cNvSpPr>
            <a:spLocks noGrp="1"/>
          </p:cNvSpPr>
          <p:nvPr>
            <p:ph type="title"/>
          </p:nvPr>
        </p:nvSpPr>
        <p:spPr/>
        <p:txBody>
          <a:bodyPr/>
          <a:lstStyle/>
          <a:p>
            <a:r>
              <a:rPr lang="zh-CN" altLang="en-US" dirty="0"/>
              <a:t>变式</a:t>
            </a:r>
          </a:p>
        </p:txBody>
      </p:sp>
      <p:sp>
        <p:nvSpPr>
          <p:cNvPr id="3" name="内容占位符 2">
            <a:extLst>
              <a:ext uri="{FF2B5EF4-FFF2-40B4-BE49-F238E27FC236}">
                <a16:creationId xmlns:a16="http://schemas.microsoft.com/office/drawing/2014/main" id="{696104C1-28B3-9A68-B6E1-FD77E7D2F0CC}"/>
              </a:ext>
            </a:extLst>
          </p:cNvPr>
          <p:cNvSpPr>
            <a:spLocks noGrp="1"/>
          </p:cNvSpPr>
          <p:nvPr>
            <p:ph idx="1"/>
          </p:nvPr>
        </p:nvSpPr>
        <p:spPr/>
        <p:txBody>
          <a:bodyPr/>
          <a:lstStyle/>
          <a:p>
            <a:r>
              <a:rPr lang="en-US" altLang="zh-CN" dirty="0"/>
              <a:t>Quiet-Star</a:t>
            </a:r>
            <a:r>
              <a:rPr lang="zh-CN" altLang="en-US" dirty="0"/>
              <a:t>：让语言模型在“说话”前思考</a:t>
            </a:r>
            <a:endParaRPr lang="en-US" altLang="zh-CN" dirty="0"/>
          </a:p>
          <a:p>
            <a:r>
              <a:rPr lang="en-US" altLang="zh-CN" dirty="0"/>
              <a:t>V-</a:t>
            </a:r>
            <a:r>
              <a:rPr lang="en-US" altLang="zh-CN" dirty="0" err="1"/>
              <a:t>STaR</a:t>
            </a:r>
            <a:r>
              <a:rPr lang="en-US" altLang="zh-CN" dirty="0"/>
              <a:t>: DPO Verifier + </a:t>
            </a:r>
            <a:r>
              <a:rPr lang="en-US" altLang="zh-CN" dirty="0" err="1"/>
              <a:t>STaR</a:t>
            </a:r>
            <a:r>
              <a:rPr lang="zh-CN" altLang="en-US" dirty="0"/>
              <a:t>提升</a:t>
            </a:r>
            <a:r>
              <a:rPr lang="en-US" altLang="zh-CN" dirty="0"/>
              <a:t>LLM</a:t>
            </a:r>
            <a:r>
              <a:rPr lang="zh-CN" altLang="en-US" dirty="0"/>
              <a:t>推理能力</a:t>
            </a:r>
            <a:endParaRPr lang="en-US" altLang="zh-CN" dirty="0"/>
          </a:p>
          <a:p>
            <a:r>
              <a:rPr lang="en-US" altLang="zh-CN" dirty="0"/>
              <a:t>r-</a:t>
            </a:r>
            <a:r>
              <a:rPr lang="en-US" altLang="zh-CN" dirty="0" err="1"/>
              <a:t>STaR</a:t>
            </a:r>
            <a:endParaRPr lang="zh-CN" altLang="en-US" dirty="0"/>
          </a:p>
          <a:p>
            <a:endParaRPr lang="zh-CN" altLang="en-US" dirty="0"/>
          </a:p>
        </p:txBody>
      </p:sp>
    </p:spTree>
    <p:extLst>
      <p:ext uri="{BB962C8B-B14F-4D97-AF65-F5344CB8AC3E}">
        <p14:creationId xmlns:p14="http://schemas.microsoft.com/office/powerpoint/2010/main" val="398642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047AC-0F45-8202-B8D5-AE8EE23ABD2B}"/>
              </a:ext>
            </a:extLst>
          </p:cNvPr>
          <p:cNvSpPr>
            <a:spLocks noGrp="1"/>
          </p:cNvSpPr>
          <p:nvPr>
            <p:ph type="title"/>
          </p:nvPr>
        </p:nvSpPr>
        <p:spPr/>
        <p:txBody>
          <a:bodyPr/>
          <a:lstStyle/>
          <a:p>
            <a:r>
              <a:rPr lang="en-US" altLang="zh-CN" dirty="0"/>
              <a:t>R-STAR : motivation</a:t>
            </a:r>
            <a:endParaRPr lang="zh-CN" altLang="en-US" dirty="0"/>
          </a:p>
        </p:txBody>
      </p:sp>
      <p:sp>
        <p:nvSpPr>
          <p:cNvPr id="3" name="内容占位符 2">
            <a:extLst>
              <a:ext uri="{FF2B5EF4-FFF2-40B4-BE49-F238E27FC236}">
                <a16:creationId xmlns:a16="http://schemas.microsoft.com/office/drawing/2014/main" id="{F935C4E5-638D-EFC8-E00A-86F333CD055C}"/>
              </a:ext>
            </a:extLst>
          </p:cNvPr>
          <p:cNvSpPr>
            <a:spLocks noGrp="1"/>
          </p:cNvSpPr>
          <p:nvPr>
            <p:ph idx="1"/>
          </p:nvPr>
        </p:nvSpPr>
        <p:spPr/>
        <p:txBody>
          <a:bodyPr/>
          <a:lstStyle/>
          <a:p>
            <a:r>
              <a:rPr lang="en-US" altLang="zh-CN" dirty="0">
                <a:solidFill>
                  <a:srgbClr val="191B1F"/>
                </a:solidFill>
                <a:latin typeface="-apple-system"/>
              </a:rPr>
              <a:t>MCTS</a:t>
            </a:r>
            <a:r>
              <a:rPr lang="zh-CN" altLang="en-US" dirty="0">
                <a:solidFill>
                  <a:srgbClr val="191B1F"/>
                </a:solidFill>
                <a:latin typeface="-apple-system"/>
              </a:rPr>
              <a:t>是一种搜索算法，它利用蒙特卡洛模拟来进行搜索</a:t>
            </a:r>
            <a:r>
              <a:rPr lang="en-US" altLang="zh-CN" dirty="0">
                <a:solidFill>
                  <a:srgbClr val="191B1F"/>
                </a:solidFill>
                <a:latin typeface="-apple-system"/>
              </a:rPr>
              <a:t>MCTS </a:t>
            </a:r>
            <a:r>
              <a:rPr lang="zh-CN" altLang="en-US" dirty="0">
                <a:solidFill>
                  <a:srgbClr val="191B1F"/>
                </a:solidFill>
                <a:latin typeface="-apple-system"/>
              </a:rPr>
              <a:t>维护了一个搜索树，这个搜索树记录了之前的搜索过的（状态动作序列）轨迹和相关统计信息（平均回报与访问次数），从而可以兼顾探索（</a:t>
            </a:r>
            <a:r>
              <a:rPr lang="en-US" altLang="zh-CN" dirty="0">
                <a:solidFill>
                  <a:srgbClr val="191B1F"/>
                </a:solidFill>
                <a:latin typeface="-apple-system"/>
              </a:rPr>
              <a:t>explore</a:t>
            </a:r>
            <a:r>
              <a:rPr lang="zh-CN" altLang="en-US" dirty="0">
                <a:solidFill>
                  <a:srgbClr val="191B1F"/>
                </a:solidFill>
                <a:latin typeface="-apple-system"/>
              </a:rPr>
              <a:t>）和利用（</a:t>
            </a:r>
            <a:r>
              <a:rPr lang="en-US" altLang="zh-CN" dirty="0">
                <a:solidFill>
                  <a:srgbClr val="191B1F"/>
                </a:solidFill>
                <a:latin typeface="-apple-system"/>
              </a:rPr>
              <a:t>exploit</a:t>
            </a:r>
            <a:r>
              <a:rPr lang="zh-CN" altLang="en-US" dirty="0">
                <a:solidFill>
                  <a:srgbClr val="191B1F"/>
                </a:solidFill>
                <a:latin typeface="-apple-system"/>
              </a:rPr>
              <a:t>），以较低的开销搜索到较好的结果。</a:t>
            </a:r>
            <a:endParaRPr lang="en-US" altLang="zh-CN" dirty="0">
              <a:solidFill>
                <a:srgbClr val="191B1F"/>
              </a:solidFill>
              <a:latin typeface="-apple-system"/>
            </a:endParaRPr>
          </a:p>
          <a:p>
            <a:r>
              <a:rPr lang="en-US" altLang="zh-CN" dirty="0">
                <a:solidFill>
                  <a:srgbClr val="191B1F"/>
                </a:solidFill>
                <a:latin typeface="-apple-system"/>
              </a:rPr>
              <a:t>RAP</a:t>
            </a:r>
            <a:r>
              <a:rPr lang="zh-CN" altLang="en-US" dirty="0">
                <a:solidFill>
                  <a:srgbClr val="191B1F"/>
                </a:solidFill>
                <a:latin typeface="-apple-system"/>
              </a:rPr>
              <a:t>通过</a:t>
            </a:r>
            <a:r>
              <a:rPr lang="en-US" altLang="zh-CN" dirty="0">
                <a:solidFill>
                  <a:srgbClr val="191B1F"/>
                </a:solidFill>
                <a:latin typeface="-apple-system"/>
              </a:rPr>
              <a:t>MCTS</a:t>
            </a:r>
            <a:r>
              <a:rPr lang="zh-CN" altLang="en-US" dirty="0">
                <a:solidFill>
                  <a:srgbClr val="191B1F"/>
                </a:solidFill>
                <a:latin typeface="-apple-system"/>
              </a:rPr>
              <a:t>来迭代最有前景的推理步骤，并且使用世界模型</a:t>
            </a:r>
            <a:r>
              <a:rPr lang="en-US" altLang="zh-CN" dirty="0">
                <a:solidFill>
                  <a:srgbClr val="191B1F"/>
                </a:solidFill>
                <a:latin typeface="-apple-system"/>
              </a:rPr>
              <a:t>LLM</a:t>
            </a:r>
            <a:r>
              <a:rPr lang="zh-CN" altLang="en-US" dirty="0">
                <a:solidFill>
                  <a:srgbClr val="191B1F"/>
                </a:solidFill>
                <a:latin typeface="-apple-system"/>
              </a:rPr>
              <a:t>来展望未来的结果，从而构建</a:t>
            </a:r>
            <a:r>
              <a:rPr lang="en-US" altLang="zh-CN" dirty="0">
                <a:solidFill>
                  <a:srgbClr val="191B1F"/>
                </a:solidFill>
                <a:latin typeface="-apple-system"/>
              </a:rPr>
              <a:t>MCTS</a:t>
            </a:r>
            <a:r>
              <a:rPr lang="zh-CN" altLang="en-US" dirty="0">
                <a:solidFill>
                  <a:srgbClr val="191B1F"/>
                </a:solidFill>
                <a:latin typeface="-apple-system"/>
              </a:rPr>
              <a:t>的搜索树</a:t>
            </a:r>
          </a:p>
        </p:txBody>
      </p:sp>
      <p:pic>
        <p:nvPicPr>
          <p:cNvPr id="1026" name="Picture 2">
            <a:extLst>
              <a:ext uri="{FF2B5EF4-FFF2-40B4-BE49-F238E27FC236}">
                <a16:creationId xmlns:a16="http://schemas.microsoft.com/office/drawing/2014/main" id="{E64036F7-EBB6-F14C-5249-9F04D5AD5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810" y="4717524"/>
            <a:ext cx="4651419" cy="214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4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1681F-157D-D9D3-9FF2-3A90CAB3448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CB93F92-F10F-431F-11E8-655E45D0EC17}"/>
              </a:ext>
            </a:extLst>
          </p:cNvPr>
          <p:cNvPicPr>
            <a:picLocks noGrp="1" noChangeAspect="1"/>
          </p:cNvPicPr>
          <p:nvPr>
            <p:ph idx="1"/>
          </p:nvPr>
        </p:nvPicPr>
        <p:blipFill>
          <a:blip r:embed="rId2"/>
          <a:stretch>
            <a:fillRect/>
          </a:stretch>
        </p:blipFill>
        <p:spPr>
          <a:xfrm>
            <a:off x="1212067" y="1825625"/>
            <a:ext cx="9767866" cy="4351338"/>
          </a:xfrm>
        </p:spPr>
      </p:pic>
    </p:spTree>
    <p:extLst>
      <p:ext uri="{BB962C8B-B14F-4D97-AF65-F5344CB8AC3E}">
        <p14:creationId xmlns:p14="http://schemas.microsoft.com/office/powerpoint/2010/main" val="306198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C0F3C-7E5A-8AA2-EAC2-6A8C9232F1DC}"/>
              </a:ext>
            </a:extLst>
          </p:cNvPr>
          <p:cNvSpPr>
            <a:spLocks noGrp="1"/>
          </p:cNvSpPr>
          <p:nvPr>
            <p:ph type="title"/>
          </p:nvPr>
        </p:nvSpPr>
        <p:spPr/>
        <p:txBody>
          <a:bodyPr/>
          <a:lstStyle/>
          <a:p>
            <a:r>
              <a:rPr lang="en-US" altLang="zh-CN" dirty="0"/>
              <a:t>R-</a:t>
            </a:r>
            <a:r>
              <a:rPr lang="en-US" altLang="zh-CN" dirty="0" err="1"/>
              <a:t>STaR</a:t>
            </a:r>
            <a:r>
              <a:rPr lang="zh-CN" altLang="en-US" dirty="0"/>
              <a:t>架构</a:t>
            </a:r>
          </a:p>
        </p:txBody>
      </p:sp>
      <p:sp>
        <p:nvSpPr>
          <p:cNvPr id="3" name="内容占位符 2">
            <a:extLst>
              <a:ext uri="{FF2B5EF4-FFF2-40B4-BE49-F238E27FC236}">
                <a16:creationId xmlns:a16="http://schemas.microsoft.com/office/drawing/2014/main" id="{6A1E324B-A09D-4231-03DA-D95DD7FED0B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C1EB40E-31AE-BECC-6363-57AB2B8F2F04}"/>
              </a:ext>
            </a:extLst>
          </p:cNvPr>
          <p:cNvPicPr>
            <a:picLocks noChangeAspect="1"/>
          </p:cNvPicPr>
          <p:nvPr/>
        </p:nvPicPr>
        <p:blipFill>
          <a:blip r:embed="rId2"/>
          <a:stretch>
            <a:fillRect/>
          </a:stretch>
        </p:blipFill>
        <p:spPr>
          <a:xfrm>
            <a:off x="1404566" y="2336956"/>
            <a:ext cx="9563170" cy="3238524"/>
          </a:xfrm>
          <a:prstGeom prst="rect">
            <a:avLst/>
          </a:prstGeom>
        </p:spPr>
      </p:pic>
    </p:spTree>
    <p:extLst>
      <p:ext uri="{BB962C8B-B14F-4D97-AF65-F5344CB8AC3E}">
        <p14:creationId xmlns:p14="http://schemas.microsoft.com/office/powerpoint/2010/main" val="136784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878C6-FDBE-1613-78CB-963C2E090953}"/>
              </a:ext>
            </a:extLst>
          </p:cNvPr>
          <p:cNvSpPr>
            <a:spLocks noGrp="1"/>
          </p:cNvSpPr>
          <p:nvPr>
            <p:ph type="title"/>
          </p:nvPr>
        </p:nvSpPr>
        <p:spPr/>
        <p:txBody>
          <a:bodyPr/>
          <a:lstStyle/>
          <a:p>
            <a:r>
              <a:rPr lang="en-US" altLang="zh-CN" dirty="0"/>
              <a:t>Self-GENERATOR</a:t>
            </a:r>
            <a:endParaRPr lang="zh-CN" altLang="en-US" dirty="0"/>
          </a:p>
        </p:txBody>
      </p:sp>
      <p:pic>
        <p:nvPicPr>
          <p:cNvPr id="5" name="内容占位符 4">
            <a:extLst>
              <a:ext uri="{FF2B5EF4-FFF2-40B4-BE49-F238E27FC236}">
                <a16:creationId xmlns:a16="http://schemas.microsoft.com/office/drawing/2014/main" id="{1BD03DEC-C885-3A4D-D10B-30FB785CB117}"/>
              </a:ext>
            </a:extLst>
          </p:cNvPr>
          <p:cNvPicPr>
            <a:picLocks noGrp="1" noChangeAspect="1"/>
          </p:cNvPicPr>
          <p:nvPr>
            <p:ph idx="1"/>
          </p:nvPr>
        </p:nvPicPr>
        <p:blipFill>
          <a:blip r:embed="rId2"/>
          <a:stretch>
            <a:fillRect/>
          </a:stretch>
        </p:blipFill>
        <p:spPr>
          <a:xfrm>
            <a:off x="3590435" y="1439259"/>
            <a:ext cx="8372515" cy="4351338"/>
          </a:xfrm>
        </p:spPr>
      </p:pic>
      <p:sp>
        <p:nvSpPr>
          <p:cNvPr id="6" name="文本框 5">
            <a:extLst>
              <a:ext uri="{FF2B5EF4-FFF2-40B4-BE49-F238E27FC236}">
                <a16:creationId xmlns:a16="http://schemas.microsoft.com/office/drawing/2014/main" id="{A13C971C-621B-3F08-6571-F58EF42FBEC3}"/>
              </a:ext>
            </a:extLst>
          </p:cNvPr>
          <p:cNvSpPr txBox="1"/>
          <p:nvPr/>
        </p:nvSpPr>
        <p:spPr>
          <a:xfrm>
            <a:off x="463639" y="1616299"/>
            <a:ext cx="3126796" cy="2031325"/>
          </a:xfrm>
          <a:prstGeom prst="rect">
            <a:avLst/>
          </a:prstGeom>
          <a:noFill/>
        </p:spPr>
        <p:txBody>
          <a:bodyPr wrap="square" rtlCol="0">
            <a:spAutoFit/>
          </a:bodyPr>
          <a:lstStyle/>
          <a:p>
            <a:r>
              <a:rPr lang="zh-CN" altLang="en-US" b="0" i="0" dirty="0">
                <a:solidFill>
                  <a:srgbClr val="191B1F"/>
                </a:solidFill>
                <a:effectLst/>
                <a:latin typeface="-apple-system"/>
              </a:rPr>
              <a:t>此前的</a:t>
            </a:r>
            <a:r>
              <a:rPr lang="en-US" altLang="zh-CN" b="0" i="0" dirty="0">
                <a:solidFill>
                  <a:srgbClr val="191B1F"/>
                </a:solidFill>
                <a:effectLst/>
                <a:latin typeface="-apple-system"/>
              </a:rPr>
              <a:t>MCTS</a:t>
            </a:r>
            <a:r>
              <a:rPr lang="zh-CN" altLang="en-US" b="0" i="0" dirty="0">
                <a:solidFill>
                  <a:srgbClr val="191B1F"/>
                </a:solidFill>
                <a:effectLst/>
                <a:latin typeface="-apple-system"/>
              </a:rPr>
              <a:t>方法往往规定了动作的类型，例如，在 </a:t>
            </a:r>
            <a:r>
              <a:rPr lang="en-US" altLang="zh-CN" b="0" i="0" dirty="0">
                <a:solidFill>
                  <a:srgbClr val="191B1F"/>
                </a:solidFill>
                <a:effectLst/>
                <a:latin typeface="-apple-system"/>
              </a:rPr>
              <a:t>RAP</a:t>
            </a:r>
            <a:r>
              <a:rPr lang="zh-CN" altLang="en-US" b="0" i="0" dirty="0">
                <a:solidFill>
                  <a:srgbClr val="191B1F"/>
                </a:solidFill>
                <a:effectLst/>
                <a:latin typeface="-apple-system"/>
              </a:rPr>
              <a:t>中，行动是提出下一个子问题</a:t>
            </a:r>
            <a:endParaRPr lang="en-US" altLang="zh-CN" b="0" i="0" dirty="0">
              <a:solidFill>
                <a:srgbClr val="191B1F"/>
              </a:solidFill>
              <a:effectLst/>
              <a:latin typeface="-apple-system"/>
            </a:endParaRPr>
          </a:p>
          <a:p>
            <a:endParaRPr lang="en-US" altLang="zh-CN" dirty="0">
              <a:solidFill>
                <a:srgbClr val="191B1F"/>
              </a:solidFill>
              <a:latin typeface="-apple-system"/>
            </a:endParaRPr>
          </a:p>
          <a:p>
            <a:endParaRPr lang="en-US" altLang="zh-CN" b="0" i="0" dirty="0">
              <a:solidFill>
                <a:srgbClr val="191B1F"/>
              </a:solidFill>
              <a:effectLst/>
              <a:latin typeface="-apple-system"/>
            </a:endParaRPr>
          </a:p>
          <a:p>
            <a:r>
              <a:rPr lang="en-US" altLang="zh-CN" b="0" i="0" dirty="0" err="1">
                <a:solidFill>
                  <a:srgbClr val="191B1F"/>
                </a:solidFill>
                <a:effectLst/>
                <a:latin typeface="-apple-system"/>
              </a:rPr>
              <a:t>rStar</a:t>
            </a:r>
            <a:r>
              <a:rPr lang="en-US" altLang="zh-CN" b="0" i="0" dirty="0">
                <a:solidFill>
                  <a:srgbClr val="191B1F"/>
                </a:solidFill>
                <a:effectLst/>
                <a:latin typeface="-apple-system"/>
              </a:rPr>
              <a:t>: Human-like Reasoning Actions</a:t>
            </a:r>
            <a:endParaRPr lang="zh-CN" altLang="en-US" dirty="0"/>
          </a:p>
        </p:txBody>
      </p:sp>
    </p:spTree>
    <p:extLst>
      <p:ext uri="{BB962C8B-B14F-4D97-AF65-F5344CB8AC3E}">
        <p14:creationId xmlns:p14="http://schemas.microsoft.com/office/powerpoint/2010/main" val="107252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C4BBF-1455-B884-8EBA-E379C57704D1}"/>
              </a:ext>
            </a:extLst>
          </p:cNvPr>
          <p:cNvSpPr>
            <a:spLocks noGrp="1"/>
          </p:cNvSpPr>
          <p:nvPr>
            <p:ph type="title"/>
          </p:nvPr>
        </p:nvSpPr>
        <p:spPr/>
        <p:txBody>
          <a:bodyPr/>
          <a:lstStyle/>
          <a:p>
            <a:r>
              <a:rPr lang="en-US" altLang="zh-CN" dirty="0"/>
              <a:t>ablation</a:t>
            </a:r>
            <a:endParaRPr lang="zh-CN" altLang="en-US" dirty="0"/>
          </a:p>
        </p:txBody>
      </p:sp>
      <p:sp>
        <p:nvSpPr>
          <p:cNvPr id="3" name="内容占位符 2">
            <a:extLst>
              <a:ext uri="{FF2B5EF4-FFF2-40B4-BE49-F238E27FC236}">
                <a16:creationId xmlns:a16="http://schemas.microsoft.com/office/drawing/2014/main" id="{1277775C-8CFD-7B3B-A594-CB74266CDBA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86D7E9C-DD12-11B1-C4D6-CC24D4B9EDCC}"/>
              </a:ext>
            </a:extLst>
          </p:cNvPr>
          <p:cNvPicPr>
            <a:picLocks noChangeAspect="1"/>
          </p:cNvPicPr>
          <p:nvPr/>
        </p:nvPicPr>
        <p:blipFill>
          <a:blip r:embed="rId2"/>
          <a:stretch>
            <a:fillRect/>
          </a:stretch>
        </p:blipFill>
        <p:spPr>
          <a:xfrm>
            <a:off x="3367653" y="2170089"/>
            <a:ext cx="4741623" cy="3069239"/>
          </a:xfrm>
          <a:prstGeom prst="rect">
            <a:avLst/>
          </a:prstGeom>
        </p:spPr>
      </p:pic>
    </p:spTree>
    <p:extLst>
      <p:ext uri="{BB962C8B-B14F-4D97-AF65-F5344CB8AC3E}">
        <p14:creationId xmlns:p14="http://schemas.microsoft.com/office/powerpoint/2010/main" val="348706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39FC8-E591-4EAD-1A0D-B951545E760D}"/>
              </a:ext>
            </a:extLst>
          </p:cNvPr>
          <p:cNvSpPr>
            <a:spLocks noGrp="1"/>
          </p:cNvSpPr>
          <p:nvPr>
            <p:ph type="title"/>
          </p:nvPr>
        </p:nvSpPr>
        <p:spPr/>
        <p:txBody>
          <a:bodyPr/>
          <a:lstStyle/>
          <a:p>
            <a:r>
              <a:rPr lang="en-US" altLang="zh-CN" dirty="0"/>
              <a:t>MCTS</a:t>
            </a:r>
            <a:r>
              <a:rPr lang="zh-CN" altLang="en-US" dirty="0"/>
              <a:t>评估</a:t>
            </a:r>
          </a:p>
        </p:txBody>
      </p:sp>
      <p:sp>
        <p:nvSpPr>
          <p:cNvPr id="3" name="内容占位符 2">
            <a:extLst>
              <a:ext uri="{FF2B5EF4-FFF2-40B4-BE49-F238E27FC236}">
                <a16:creationId xmlns:a16="http://schemas.microsoft.com/office/drawing/2014/main" id="{EBE1C10D-1DE3-8DB5-045E-7A4F084EB0A5}"/>
              </a:ext>
            </a:extLst>
          </p:cNvPr>
          <p:cNvSpPr>
            <a:spLocks noGrp="1"/>
          </p:cNvSpPr>
          <p:nvPr>
            <p:ph idx="1"/>
          </p:nvPr>
        </p:nvSpPr>
        <p:spPr/>
        <p:txBody>
          <a:bodyPr/>
          <a:lstStyle/>
          <a:p>
            <a:pPr algn="l"/>
            <a:r>
              <a:rPr lang="zh-CN" altLang="en-US" dirty="0">
                <a:solidFill>
                  <a:srgbClr val="191B1F"/>
                </a:solidFill>
                <a:latin typeface="-apple-system"/>
              </a:rPr>
              <a:t>定义了</a:t>
            </a:r>
            <a:r>
              <a:rPr lang="en-US" altLang="zh-CN" dirty="0">
                <a:solidFill>
                  <a:srgbClr val="191B1F"/>
                </a:solidFill>
                <a:latin typeface="-apple-system"/>
              </a:rPr>
              <a:t>Q</a:t>
            </a:r>
            <a:r>
              <a:rPr lang="zh-CN" altLang="en-US" dirty="0">
                <a:solidFill>
                  <a:srgbClr val="191B1F"/>
                </a:solidFill>
                <a:latin typeface="-apple-system"/>
              </a:rPr>
              <a:t>函数，根据每个中间节点对最终正确答案的贡献对其进行评分，经常导致正确答案的行动会获得更高的奖励，使它们更有可能在未来的</a:t>
            </a:r>
            <a:r>
              <a:rPr lang="en-US" altLang="zh-CN" dirty="0">
                <a:solidFill>
                  <a:srgbClr val="191B1F"/>
                </a:solidFill>
                <a:latin typeface="-apple-system"/>
              </a:rPr>
              <a:t>MCTS</a:t>
            </a:r>
            <a:r>
              <a:rPr lang="zh-CN" altLang="en-US" dirty="0">
                <a:solidFill>
                  <a:srgbClr val="191B1F"/>
                </a:solidFill>
                <a:latin typeface="-apple-system"/>
              </a:rPr>
              <a:t>扩展中被选中。</a:t>
            </a:r>
          </a:p>
          <a:p>
            <a:pPr algn="l"/>
            <a:r>
              <a:rPr lang="zh-CN" altLang="en-US" dirty="0">
                <a:solidFill>
                  <a:srgbClr val="191B1F"/>
                </a:solidFill>
                <a:latin typeface="-apple-system"/>
              </a:rPr>
              <a:t>具体来说，会用</a:t>
            </a:r>
            <a:r>
              <a:rPr lang="en-US" altLang="zh-CN" dirty="0">
                <a:solidFill>
                  <a:srgbClr val="191B1F"/>
                </a:solidFill>
                <a:latin typeface="-apple-system"/>
              </a:rPr>
              <a:t>self-consistency majority voting</a:t>
            </a:r>
            <a:r>
              <a:rPr lang="zh-CN" altLang="en-US" dirty="0">
                <a:solidFill>
                  <a:srgbClr val="191B1F"/>
                </a:solidFill>
                <a:latin typeface="-apple-system"/>
              </a:rPr>
              <a:t>的方式计算终止节点的</a:t>
            </a:r>
            <a:r>
              <a:rPr lang="en-US" altLang="zh-CN" dirty="0">
                <a:solidFill>
                  <a:srgbClr val="191B1F"/>
                </a:solidFill>
                <a:latin typeface="-apple-system"/>
              </a:rPr>
              <a:t>Q</a:t>
            </a:r>
            <a:r>
              <a:rPr lang="zh-CN" altLang="en-US" dirty="0">
                <a:solidFill>
                  <a:srgbClr val="191B1F"/>
                </a:solidFill>
                <a:latin typeface="-apple-system"/>
              </a:rPr>
              <a:t>值，之后回传到对应路径的所有节点上：</a:t>
            </a:r>
            <a:r>
              <a:rPr lang="en-US" altLang="zh-CN" dirty="0">
                <a:solidFill>
                  <a:srgbClr val="191B1F"/>
                </a:solidFill>
                <a:latin typeface="-apple-system"/>
              </a:rPr>
              <a:t>Q(</a:t>
            </a:r>
            <a:r>
              <a:rPr lang="en-US" altLang="zh-CN" dirty="0" err="1">
                <a:solidFill>
                  <a:srgbClr val="191B1F"/>
                </a:solidFill>
                <a:latin typeface="-apple-system"/>
              </a:rPr>
              <a:t>si,ai</a:t>
            </a:r>
            <a:r>
              <a:rPr lang="en-US" altLang="zh-CN" dirty="0">
                <a:solidFill>
                  <a:srgbClr val="191B1F"/>
                </a:solidFill>
                <a:latin typeface="-apple-system"/>
              </a:rPr>
              <a:t>) = Q(</a:t>
            </a:r>
            <a:r>
              <a:rPr lang="en-US" altLang="zh-CN" dirty="0" err="1">
                <a:solidFill>
                  <a:srgbClr val="191B1F"/>
                </a:solidFill>
                <a:latin typeface="-apple-system"/>
              </a:rPr>
              <a:t>si,ai</a:t>
            </a:r>
            <a:r>
              <a:rPr lang="en-US" altLang="zh-CN" dirty="0">
                <a:solidFill>
                  <a:srgbClr val="191B1F"/>
                </a:solidFill>
                <a:latin typeface="-apple-system"/>
              </a:rPr>
              <a:t>)+Q(</a:t>
            </a:r>
            <a:r>
              <a:rPr lang="en-US" altLang="zh-CN" dirty="0" err="1">
                <a:solidFill>
                  <a:srgbClr val="191B1F"/>
                </a:solidFill>
                <a:latin typeface="-apple-system"/>
              </a:rPr>
              <a:t>sd,ad</a:t>
            </a:r>
            <a:r>
              <a:rPr lang="en-US" altLang="zh-CN" dirty="0">
                <a:solidFill>
                  <a:srgbClr val="191B1F"/>
                </a:solidFill>
                <a:latin typeface="-apple-system"/>
              </a:rPr>
              <a:t>)</a:t>
            </a:r>
            <a:endParaRPr lang="zh-CN" altLang="en-US" dirty="0">
              <a:solidFill>
                <a:srgbClr val="191B1F"/>
              </a:solidFill>
              <a:latin typeface="-apple-system"/>
            </a:endParaRPr>
          </a:p>
          <a:p>
            <a:endParaRPr lang="zh-CN" altLang="en-US" dirty="0"/>
          </a:p>
        </p:txBody>
      </p:sp>
      <p:pic>
        <p:nvPicPr>
          <p:cNvPr id="5" name="图片 4">
            <a:extLst>
              <a:ext uri="{FF2B5EF4-FFF2-40B4-BE49-F238E27FC236}">
                <a16:creationId xmlns:a16="http://schemas.microsoft.com/office/drawing/2014/main" id="{7C686B8E-42EE-0D36-ADFB-E17A604C547A}"/>
              </a:ext>
            </a:extLst>
          </p:cNvPr>
          <p:cNvPicPr>
            <a:picLocks noChangeAspect="1"/>
          </p:cNvPicPr>
          <p:nvPr/>
        </p:nvPicPr>
        <p:blipFill>
          <a:blip r:embed="rId2"/>
          <a:stretch>
            <a:fillRect/>
          </a:stretch>
        </p:blipFill>
        <p:spPr>
          <a:xfrm>
            <a:off x="3876623" y="5205745"/>
            <a:ext cx="5005424" cy="838206"/>
          </a:xfrm>
          <a:prstGeom prst="rect">
            <a:avLst/>
          </a:prstGeom>
        </p:spPr>
      </p:pic>
      <p:sp>
        <p:nvSpPr>
          <p:cNvPr id="7" name="文本框 6">
            <a:extLst>
              <a:ext uri="{FF2B5EF4-FFF2-40B4-BE49-F238E27FC236}">
                <a16:creationId xmlns:a16="http://schemas.microsoft.com/office/drawing/2014/main" id="{E1A22346-49F6-B43F-9B76-E502A4CCDEEA}"/>
              </a:ext>
            </a:extLst>
          </p:cNvPr>
          <p:cNvSpPr txBox="1"/>
          <p:nvPr/>
        </p:nvSpPr>
        <p:spPr>
          <a:xfrm>
            <a:off x="1231544" y="4584279"/>
            <a:ext cx="6094926" cy="369332"/>
          </a:xfrm>
          <a:prstGeom prst="rect">
            <a:avLst/>
          </a:prstGeom>
          <a:noFill/>
        </p:spPr>
        <p:txBody>
          <a:bodyPr wrap="square">
            <a:spAutoFit/>
          </a:bodyPr>
          <a:lstStyle/>
          <a:p>
            <a:r>
              <a:rPr lang="en-US" altLang="zh-CN" b="0" i="0" dirty="0">
                <a:solidFill>
                  <a:srgbClr val="191B1F"/>
                </a:solidFill>
                <a:effectLst/>
                <a:latin typeface="-apple-system"/>
              </a:rPr>
              <a:t>MCTS</a:t>
            </a:r>
            <a:r>
              <a:rPr lang="zh-CN" altLang="en-US" b="0" i="0" dirty="0">
                <a:solidFill>
                  <a:srgbClr val="191B1F"/>
                </a:solidFill>
                <a:effectLst/>
                <a:latin typeface="-apple-system"/>
              </a:rPr>
              <a:t>会用</a:t>
            </a:r>
            <a:r>
              <a:rPr lang="en-US" altLang="zh-CN" b="0" i="0" dirty="0">
                <a:solidFill>
                  <a:srgbClr val="191B1F"/>
                </a:solidFill>
                <a:effectLst/>
                <a:latin typeface="-apple-system"/>
              </a:rPr>
              <a:t>UCT</a:t>
            </a:r>
            <a:r>
              <a:rPr lang="zh-CN" altLang="en-US" b="0" i="0" dirty="0">
                <a:solidFill>
                  <a:srgbClr val="191B1F"/>
                </a:solidFill>
                <a:effectLst/>
                <a:latin typeface="-apple-system"/>
              </a:rPr>
              <a:t>的方式来选择节点：</a:t>
            </a:r>
            <a:endParaRPr lang="zh-CN" altLang="en-US" dirty="0"/>
          </a:p>
        </p:txBody>
      </p:sp>
    </p:spTree>
    <p:extLst>
      <p:ext uri="{BB962C8B-B14F-4D97-AF65-F5344CB8AC3E}">
        <p14:creationId xmlns:p14="http://schemas.microsoft.com/office/powerpoint/2010/main" val="798696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31A5-26F0-624F-5D4E-21F308034AFD}"/>
              </a:ext>
            </a:extLst>
          </p:cNvPr>
          <p:cNvSpPr>
            <a:spLocks noGrp="1"/>
          </p:cNvSpPr>
          <p:nvPr>
            <p:ph type="title"/>
          </p:nvPr>
        </p:nvSpPr>
        <p:spPr/>
        <p:txBody>
          <a:bodyPr/>
          <a:lstStyle/>
          <a:p>
            <a:r>
              <a:rPr lang="en-US" altLang="zh-CN" dirty="0"/>
              <a:t>Self-discriminator</a:t>
            </a:r>
            <a:endParaRPr lang="zh-CN" altLang="en-US" dirty="0"/>
          </a:p>
        </p:txBody>
      </p:sp>
      <p:pic>
        <p:nvPicPr>
          <p:cNvPr id="5" name="内容占位符 4">
            <a:extLst>
              <a:ext uri="{FF2B5EF4-FFF2-40B4-BE49-F238E27FC236}">
                <a16:creationId xmlns:a16="http://schemas.microsoft.com/office/drawing/2014/main" id="{E84CCA0F-2355-887A-EA15-070683A27FC4}"/>
              </a:ext>
            </a:extLst>
          </p:cNvPr>
          <p:cNvPicPr>
            <a:picLocks noGrp="1" noChangeAspect="1"/>
          </p:cNvPicPr>
          <p:nvPr>
            <p:ph idx="1"/>
          </p:nvPr>
        </p:nvPicPr>
        <p:blipFill>
          <a:blip r:embed="rId2"/>
          <a:stretch>
            <a:fillRect/>
          </a:stretch>
        </p:blipFill>
        <p:spPr>
          <a:xfrm>
            <a:off x="4831325" y="2775777"/>
            <a:ext cx="6698902" cy="3717098"/>
          </a:xfrm>
        </p:spPr>
      </p:pic>
      <p:sp>
        <p:nvSpPr>
          <p:cNvPr id="6" name="文本框 5">
            <a:extLst>
              <a:ext uri="{FF2B5EF4-FFF2-40B4-BE49-F238E27FC236}">
                <a16:creationId xmlns:a16="http://schemas.microsoft.com/office/drawing/2014/main" id="{28BB4913-FEB7-1361-0995-00B83E9DDA89}"/>
              </a:ext>
            </a:extLst>
          </p:cNvPr>
          <p:cNvSpPr txBox="1"/>
          <p:nvPr/>
        </p:nvSpPr>
        <p:spPr>
          <a:xfrm>
            <a:off x="728729" y="1447958"/>
            <a:ext cx="10321344" cy="2554545"/>
          </a:xfrm>
          <a:prstGeom prst="rect">
            <a:avLst/>
          </a:prstGeom>
          <a:noFill/>
        </p:spPr>
        <p:txBody>
          <a:bodyPr wrap="square" rtlCol="0">
            <a:spAutoFit/>
          </a:bodyPr>
          <a:lstStyle/>
          <a:p>
            <a:r>
              <a:rPr lang="zh-CN" altLang="en-US" sz="3200" dirty="0"/>
              <a:t>传统</a:t>
            </a:r>
            <a:r>
              <a:rPr lang="en-US" altLang="zh-CN" sz="3200" dirty="0"/>
              <a:t>MCTS: </a:t>
            </a:r>
            <a:r>
              <a:rPr lang="zh-CN" altLang="en-US" sz="3200" dirty="0"/>
              <a:t>通常选择单一路径作为最终解答，但难以定义一个可靠的度量标准来确保选择正确路径。</a:t>
            </a:r>
            <a:endParaRPr lang="en-US" altLang="zh-CN" sz="3200" dirty="0"/>
          </a:p>
          <a:p>
            <a:endParaRPr lang="en-US" altLang="zh-CN" sz="3200" dirty="0"/>
          </a:p>
          <a:p>
            <a:r>
              <a:rPr lang="en-US" altLang="zh-CN" sz="3200" dirty="0"/>
              <a:t>Mask</a:t>
            </a:r>
          </a:p>
          <a:p>
            <a:r>
              <a:rPr lang="en-US" altLang="zh-CN" sz="3200" dirty="0"/>
              <a:t>Self-consistency</a:t>
            </a:r>
            <a:endParaRPr lang="zh-CN" altLang="en-US" sz="3200" dirty="0"/>
          </a:p>
        </p:txBody>
      </p:sp>
    </p:spTree>
    <p:extLst>
      <p:ext uri="{BB962C8B-B14F-4D97-AF65-F5344CB8AC3E}">
        <p14:creationId xmlns:p14="http://schemas.microsoft.com/office/powerpoint/2010/main" val="377000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96A85-E3EC-1667-E2F7-DD9CB96C647F}"/>
              </a:ext>
            </a:extLst>
          </p:cNvPr>
          <p:cNvSpPr>
            <a:spLocks noGrp="1"/>
          </p:cNvSpPr>
          <p:nvPr>
            <p:ph type="title"/>
          </p:nvPr>
        </p:nvSpPr>
        <p:spPr/>
        <p:txBody>
          <a:bodyPr/>
          <a:lstStyle/>
          <a:p>
            <a:r>
              <a:rPr lang="zh-CN" altLang="en-US" dirty="0"/>
              <a:t>结果</a:t>
            </a:r>
          </a:p>
        </p:txBody>
      </p:sp>
      <p:pic>
        <p:nvPicPr>
          <p:cNvPr id="5" name="内容占位符 4">
            <a:extLst>
              <a:ext uri="{FF2B5EF4-FFF2-40B4-BE49-F238E27FC236}">
                <a16:creationId xmlns:a16="http://schemas.microsoft.com/office/drawing/2014/main" id="{5F42A237-9423-E942-BC13-D5D95AA91386}"/>
              </a:ext>
            </a:extLst>
          </p:cNvPr>
          <p:cNvPicPr>
            <a:picLocks noGrp="1" noChangeAspect="1"/>
          </p:cNvPicPr>
          <p:nvPr>
            <p:ph idx="1"/>
          </p:nvPr>
        </p:nvPicPr>
        <p:blipFill>
          <a:blip r:embed="rId2"/>
          <a:stretch>
            <a:fillRect/>
          </a:stretch>
        </p:blipFill>
        <p:spPr>
          <a:xfrm>
            <a:off x="5215944" y="273720"/>
            <a:ext cx="5520403" cy="4351338"/>
          </a:xfrm>
        </p:spPr>
      </p:pic>
      <p:pic>
        <p:nvPicPr>
          <p:cNvPr id="7" name="图片 6">
            <a:extLst>
              <a:ext uri="{FF2B5EF4-FFF2-40B4-BE49-F238E27FC236}">
                <a16:creationId xmlns:a16="http://schemas.microsoft.com/office/drawing/2014/main" id="{CF4EBBF8-A746-32B9-2923-66D36BBAE3F3}"/>
              </a:ext>
            </a:extLst>
          </p:cNvPr>
          <p:cNvPicPr>
            <a:picLocks noChangeAspect="1"/>
          </p:cNvPicPr>
          <p:nvPr/>
        </p:nvPicPr>
        <p:blipFill>
          <a:blip r:embed="rId3"/>
          <a:stretch>
            <a:fillRect/>
          </a:stretch>
        </p:blipFill>
        <p:spPr>
          <a:xfrm>
            <a:off x="5377508" y="4851236"/>
            <a:ext cx="6562773" cy="1933589"/>
          </a:xfrm>
          <a:prstGeom prst="rect">
            <a:avLst/>
          </a:prstGeom>
        </p:spPr>
      </p:pic>
      <p:sp>
        <p:nvSpPr>
          <p:cNvPr id="8" name="文本框 7">
            <a:extLst>
              <a:ext uri="{FF2B5EF4-FFF2-40B4-BE49-F238E27FC236}">
                <a16:creationId xmlns:a16="http://schemas.microsoft.com/office/drawing/2014/main" id="{040BA876-58B5-4B74-AB28-79ACC0CE2F37}"/>
              </a:ext>
            </a:extLst>
          </p:cNvPr>
          <p:cNvSpPr txBox="1"/>
          <p:nvPr/>
        </p:nvSpPr>
        <p:spPr>
          <a:xfrm>
            <a:off x="1095777" y="2324636"/>
            <a:ext cx="4700789" cy="369332"/>
          </a:xfrm>
          <a:prstGeom prst="rect">
            <a:avLst/>
          </a:prstGeom>
          <a:noFill/>
        </p:spPr>
        <p:txBody>
          <a:bodyPr wrap="square" rtlCol="0">
            <a:spAutoFit/>
          </a:bodyPr>
          <a:lstStyle/>
          <a:p>
            <a:r>
              <a:rPr lang="zh-CN" altLang="en-US" dirty="0"/>
              <a:t>表现超过</a:t>
            </a:r>
            <a:r>
              <a:rPr lang="en-US" altLang="zh-CN" dirty="0"/>
              <a:t>baseline</a:t>
            </a:r>
            <a:endParaRPr lang="zh-CN" altLang="en-US" dirty="0"/>
          </a:p>
        </p:txBody>
      </p:sp>
    </p:spTree>
    <p:extLst>
      <p:ext uri="{BB962C8B-B14F-4D97-AF65-F5344CB8AC3E}">
        <p14:creationId xmlns:p14="http://schemas.microsoft.com/office/powerpoint/2010/main" val="2585049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35A68-F69D-0822-86DB-07DEE02A7C41}"/>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838DA235-EC1F-FE04-19AE-EE4C0F155452}"/>
              </a:ext>
            </a:extLst>
          </p:cNvPr>
          <p:cNvSpPr>
            <a:spLocks noGrp="1"/>
          </p:cNvSpPr>
          <p:nvPr>
            <p:ph idx="1"/>
          </p:nvPr>
        </p:nvSpPr>
        <p:spPr/>
        <p:txBody>
          <a:bodyPr/>
          <a:lstStyle/>
          <a:p>
            <a:r>
              <a:rPr lang="en-US" altLang="zh-CN" dirty="0"/>
              <a:t>Step-by-step</a:t>
            </a:r>
            <a:r>
              <a:rPr lang="zh-CN" altLang="en-US" dirty="0"/>
              <a:t>推理步骤生成可以提升语言模型在复杂推理任务（如数学或常识问答）上的性能，但是当前要让</a:t>
            </a:r>
            <a:r>
              <a:rPr lang="en-US" altLang="zh-CN" dirty="0"/>
              <a:t>LLM</a:t>
            </a:r>
            <a:r>
              <a:rPr lang="zh-CN" altLang="en-US" dirty="0"/>
              <a:t>能生成</a:t>
            </a:r>
            <a:r>
              <a:rPr lang="en-US" altLang="zh-CN" dirty="0"/>
              <a:t>rationale</a:t>
            </a:r>
            <a:r>
              <a:rPr lang="zh-CN" altLang="en-US" dirty="0"/>
              <a:t>推理过程，要么需要构建庞大的推理数据集，要么在只使用少量示例（但推理时牺牲了准确性）。</a:t>
            </a:r>
            <a:endParaRPr lang="en-US" altLang="zh-CN" dirty="0"/>
          </a:p>
          <a:p>
            <a:pPr marL="0" indent="0">
              <a:buNone/>
            </a:pPr>
            <a:r>
              <a:rPr lang="en-US" altLang="zh-CN" dirty="0"/>
              <a:t>• </a:t>
            </a:r>
            <a:r>
              <a:rPr lang="zh-CN" altLang="en-US" dirty="0"/>
              <a:t>需要一种方法来利用少量的推理示例和大量未经过推理的数据来提升模型的推理能力。</a:t>
            </a:r>
          </a:p>
        </p:txBody>
      </p:sp>
    </p:spTree>
    <p:extLst>
      <p:ext uri="{BB962C8B-B14F-4D97-AF65-F5344CB8AC3E}">
        <p14:creationId xmlns:p14="http://schemas.microsoft.com/office/powerpoint/2010/main" val="411082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08148-747B-0CC1-6EA1-407B7EE23F99}"/>
              </a:ext>
            </a:extLst>
          </p:cNvPr>
          <p:cNvSpPr>
            <a:spLocks noGrp="1"/>
          </p:cNvSpPr>
          <p:nvPr>
            <p:ph type="title"/>
          </p:nvPr>
        </p:nvSpPr>
        <p:spPr/>
        <p:txBody>
          <a:bodyPr/>
          <a:lstStyle/>
          <a:p>
            <a:r>
              <a:rPr lang="en-US" altLang="zh-CN" dirty="0"/>
              <a:t>Ablation study</a:t>
            </a:r>
            <a:endParaRPr lang="zh-CN" altLang="en-US" dirty="0"/>
          </a:p>
        </p:txBody>
      </p:sp>
      <p:sp>
        <p:nvSpPr>
          <p:cNvPr id="3" name="内容占位符 2">
            <a:extLst>
              <a:ext uri="{FF2B5EF4-FFF2-40B4-BE49-F238E27FC236}">
                <a16:creationId xmlns:a16="http://schemas.microsoft.com/office/drawing/2014/main" id="{4FE8CE5E-6618-13DD-AFF9-966A8269FA9F}"/>
              </a:ext>
            </a:extLst>
          </p:cNvPr>
          <p:cNvSpPr>
            <a:spLocks noGrp="1"/>
          </p:cNvSpPr>
          <p:nvPr>
            <p:ph idx="1"/>
          </p:nvPr>
        </p:nvSpPr>
        <p:spPr/>
        <p:txBody>
          <a:bodyPr>
            <a:normAutofit/>
          </a:bodyPr>
          <a:lstStyle/>
          <a:p>
            <a:pPr algn="l">
              <a:spcBef>
                <a:spcPts val="1800"/>
              </a:spcBef>
              <a:spcAft>
                <a:spcPts val="1800"/>
              </a:spcAft>
              <a:buFont typeface="Arial" panose="020B0604020202020204" pitchFamily="34" charset="0"/>
              <a:buChar char="•"/>
            </a:pPr>
            <a:r>
              <a:rPr lang="zh-CN" altLang="en-US" b="0" i="0" dirty="0">
                <a:solidFill>
                  <a:srgbClr val="414141"/>
                </a:solidFill>
                <a:effectLst/>
                <a:latin typeface="-apple-system"/>
              </a:rPr>
              <a:t>不同 </a:t>
            </a:r>
            <a:r>
              <a:rPr lang="en-US" altLang="zh-CN" b="0" i="0" dirty="0">
                <a:solidFill>
                  <a:srgbClr val="414141"/>
                </a:solidFill>
                <a:effectLst/>
                <a:latin typeface="-apple-system"/>
              </a:rPr>
              <a:t>Rollout </a:t>
            </a:r>
            <a:r>
              <a:rPr lang="zh-CN" altLang="en-US" b="0" i="0" dirty="0">
                <a:solidFill>
                  <a:srgbClr val="414141"/>
                </a:solidFill>
                <a:effectLst/>
                <a:latin typeface="-apple-system"/>
              </a:rPr>
              <a:t>的有效性</a:t>
            </a:r>
          </a:p>
          <a:p>
            <a:pPr algn="l">
              <a:spcBef>
                <a:spcPts val="1800"/>
              </a:spcBef>
              <a:spcAft>
                <a:spcPts val="1800"/>
              </a:spcAft>
            </a:pPr>
            <a:r>
              <a:rPr lang="en-US" altLang="zh-CN" b="0" i="0" dirty="0" err="1">
                <a:solidFill>
                  <a:srgbClr val="414141"/>
                </a:solidFill>
                <a:effectLst/>
                <a:latin typeface="-apple-system"/>
              </a:rPr>
              <a:t>rStar</a:t>
            </a:r>
            <a:r>
              <a:rPr lang="en-US" altLang="zh-CN" b="0" i="0" dirty="0">
                <a:solidFill>
                  <a:srgbClr val="414141"/>
                </a:solidFill>
                <a:effectLst/>
                <a:latin typeface="-apple-system"/>
              </a:rPr>
              <a:t> </a:t>
            </a:r>
            <a:r>
              <a:rPr lang="zh-CN" altLang="en-US" b="0" i="0" dirty="0">
                <a:solidFill>
                  <a:srgbClr val="414141"/>
                </a:solidFill>
                <a:effectLst/>
                <a:latin typeface="-apple-system"/>
              </a:rPr>
              <a:t>使用了 </a:t>
            </a:r>
            <a:r>
              <a:rPr lang="en-US" altLang="zh-CN" b="0" i="0" dirty="0">
                <a:solidFill>
                  <a:srgbClr val="414141"/>
                </a:solidFill>
                <a:effectLst/>
                <a:latin typeface="-apple-system"/>
              </a:rPr>
              <a:t>Rollout </a:t>
            </a:r>
            <a:r>
              <a:rPr lang="zh-CN" altLang="en-US" b="0" i="0" dirty="0">
                <a:solidFill>
                  <a:srgbClr val="414141"/>
                </a:solidFill>
                <a:effectLst/>
                <a:latin typeface="-apple-system"/>
              </a:rPr>
              <a:t>策略来执行 </a:t>
            </a:r>
            <a:r>
              <a:rPr lang="en-US" altLang="zh-CN" b="0" i="0" dirty="0">
                <a:solidFill>
                  <a:srgbClr val="414141"/>
                </a:solidFill>
                <a:effectLst/>
                <a:latin typeface="-apple-system"/>
              </a:rPr>
              <a:t>MCTS </a:t>
            </a:r>
            <a:r>
              <a:rPr lang="zh-CN" altLang="en-US" b="0" i="0" dirty="0">
                <a:solidFill>
                  <a:srgbClr val="414141"/>
                </a:solidFill>
                <a:effectLst/>
                <a:latin typeface="-apple-system"/>
              </a:rPr>
              <a:t>树扩展。更多 </a:t>
            </a:r>
            <a:r>
              <a:rPr lang="en-US" altLang="zh-CN" b="0" i="0" dirty="0">
                <a:solidFill>
                  <a:srgbClr val="414141"/>
                </a:solidFill>
                <a:effectLst/>
                <a:latin typeface="-apple-system"/>
              </a:rPr>
              <a:t>Rollout </a:t>
            </a:r>
            <a:r>
              <a:rPr lang="zh-CN" altLang="en-US" b="0" i="0" dirty="0">
                <a:solidFill>
                  <a:srgbClr val="414141"/>
                </a:solidFill>
                <a:effectLst/>
                <a:latin typeface="-apple-system"/>
              </a:rPr>
              <a:t>会生成更多候选解答轨迹，但也会抬高推理成本。图 </a:t>
            </a:r>
            <a:r>
              <a:rPr lang="en-US" altLang="zh-CN" b="0" i="0" dirty="0">
                <a:solidFill>
                  <a:srgbClr val="414141"/>
                </a:solidFill>
                <a:effectLst/>
                <a:latin typeface="-apple-system"/>
              </a:rPr>
              <a:t>5 </a:t>
            </a:r>
            <a:r>
              <a:rPr lang="zh-CN" altLang="en-US" b="0" i="0" dirty="0">
                <a:solidFill>
                  <a:srgbClr val="414141"/>
                </a:solidFill>
                <a:effectLst/>
                <a:latin typeface="-apple-system"/>
              </a:rPr>
              <a:t>比较了在 </a:t>
            </a:r>
            <a:r>
              <a:rPr lang="en-US" altLang="zh-CN" b="0" i="0" dirty="0">
                <a:solidFill>
                  <a:srgbClr val="414141"/>
                </a:solidFill>
                <a:effectLst/>
                <a:latin typeface="-apple-system"/>
              </a:rPr>
              <a:t>GSM8K </a:t>
            </a:r>
            <a:r>
              <a:rPr lang="zh-CN" altLang="en-US" b="0" i="0" dirty="0">
                <a:solidFill>
                  <a:srgbClr val="414141"/>
                </a:solidFill>
                <a:effectLst/>
                <a:latin typeface="-apple-system"/>
              </a:rPr>
              <a:t>上，</a:t>
            </a:r>
            <a:r>
              <a:rPr lang="en-US" altLang="zh-CN" b="0" i="0" dirty="0">
                <a:solidFill>
                  <a:srgbClr val="414141"/>
                </a:solidFill>
                <a:effectLst/>
                <a:latin typeface="-apple-system"/>
              </a:rPr>
              <a:t>SC</a:t>
            </a:r>
            <a:r>
              <a:rPr lang="zh-CN" altLang="en-US" b="0" i="0" dirty="0">
                <a:solidFill>
                  <a:srgbClr val="414141"/>
                </a:solidFill>
                <a:effectLst/>
                <a:latin typeface="-apple-system"/>
              </a:rPr>
              <a:t>、</a:t>
            </a:r>
            <a:r>
              <a:rPr lang="en-US" altLang="zh-CN" b="0" i="0" dirty="0">
                <a:solidFill>
                  <a:srgbClr val="414141"/>
                </a:solidFill>
                <a:effectLst/>
                <a:latin typeface="-apple-system"/>
              </a:rPr>
              <a:t>RAP </a:t>
            </a:r>
            <a:r>
              <a:rPr lang="zh-CN" altLang="en-US" b="0" i="0" dirty="0">
                <a:solidFill>
                  <a:srgbClr val="414141"/>
                </a:solidFill>
                <a:effectLst/>
                <a:latin typeface="-apple-system"/>
              </a:rPr>
              <a:t>和 </a:t>
            </a:r>
            <a:r>
              <a:rPr lang="en-US" altLang="zh-CN" b="0" i="0" dirty="0" err="1">
                <a:solidFill>
                  <a:srgbClr val="414141"/>
                </a:solidFill>
                <a:effectLst/>
                <a:latin typeface="-apple-system"/>
              </a:rPr>
              <a:t>rStar</a:t>
            </a:r>
            <a:r>
              <a:rPr lang="en-US" altLang="zh-CN" b="0" i="0" dirty="0">
                <a:solidFill>
                  <a:srgbClr val="414141"/>
                </a:solidFill>
                <a:effectLst/>
                <a:latin typeface="-apple-system"/>
              </a:rPr>
              <a:t> </a:t>
            </a:r>
            <a:r>
              <a:rPr lang="zh-CN" altLang="en-US" b="0" i="0" dirty="0">
                <a:solidFill>
                  <a:srgbClr val="414141"/>
                </a:solidFill>
                <a:effectLst/>
                <a:latin typeface="-apple-system"/>
              </a:rPr>
              <a:t>使用不同 </a:t>
            </a:r>
            <a:r>
              <a:rPr lang="en-US" altLang="zh-CN" b="0" i="0" dirty="0">
                <a:solidFill>
                  <a:srgbClr val="414141"/>
                </a:solidFill>
                <a:effectLst/>
                <a:latin typeface="-apple-system"/>
              </a:rPr>
              <a:t>Rollout </a:t>
            </a:r>
            <a:r>
              <a:rPr lang="zh-CN" altLang="en-US" b="0" i="0" dirty="0">
                <a:solidFill>
                  <a:srgbClr val="414141"/>
                </a:solidFill>
                <a:effectLst/>
                <a:latin typeface="-apple-system"/>
              </a:rPr>
              <a:t>时的准确度。</a:t>
            </a:r>
            <a:endParaRPr lang="en-US" altLang="zh-CN" b="0" i="0" dirty="0">
              <a:solidFill>
                <a:srgbClr val="414141"/>
              </a:solidFill>
              <a:effectLst/>
              <a:latin typeface="-apple-system"/>
            </a:endParaRPr>
          </a:p>
          <a:p>
            <a:pPr algn="l">
              <a:spcBef>
                <a:spcPts val="1800"/>
              </a:spcBef>
              <a:spcAft>
                <a:spcPts val="1800"/>
              </a:spcAft>
            </a:pPr>
            <a:r>
              <a:rPr lang="en-US" altLang="zh-CN" dirty="0"/>
              <a:t>1. </a:t>
            </a:r>
            <a:r>
              <a:rPr lang="zh-CN" altLang="en-US" dirty="0"/>
              <a:t>即使仅 </a:t>
            </a:r>
            <a:r>
              <a:rPr lang="en-US" altLang="zh-CN" dirty="0"/>
              <a:t>2 </a:t>
            </a:r>
            <a:r>
              <a:rPr lang="zh-CN" altLang="en-US" dirty="0"/>
              <a:t>次 </a:t>
            </a:r>
            <a:r>
              <a:rPr lang="en-US" altLang="zh-CN" dirty="0"/>
              <a:t>Rollout</a:t>
            </a:r>
            <a:r>
              <a:rPr lang="zh-CN" altLang="en-US" dirty="0"/>
              <a:t>，</a:t>
            </a:r>
            <a:r>
              <a:rPr lang="en-US" altLang="zh-CN" dirty="0" err="1"/>
              <a:t>rStar</a:t>
            </a:r>
            <a:r>
              <a:rPr lang="en-US" altLang="zh-CN" dirty="0"/>
              <a:t> </a:t>
            </a:r>
            <a:r>
              <a:rPr lang="zh-CN" altLang="en-US" dirty="0"/>
              <a:t>也能大幅提升 </a:t>
            </a:r>
            <a:r>
              <a:rPr lang="en-US" altLang="zh-CN" dirty="0"/>
              <a:t>SLM </a:t>
            </a:r>
            <a:r>
              <a:rPr lang="zh-CN" altLang="en-US" dirty="0"/>
              <a:t>的推理准确度，这表明了其有效性；</a:t>
            </a:r>
            <a:r>
              <a:rPr lang="en-US" altLang="zh-CN" dirty="0"/>
              <a:t>2.Rollout </a:t>
            </a:r>
            <a:r>
              <a:rPr lang="zh-CN" altLang="en-US" dirty="0"/>
              <a:t>更多时对 </a:t>
            </a:r>
            <a:r>
              <a:rPr lang="en-US" altLang="zh-CN" dirty="0" err="1"/>
              <a:t>rStar</a:t>
            </a:r>
            <a:r>
              <a:rPr lang="en-US" altLang="zh-CN" dirty="0"/>
              <a:t> </a:t>
            </a:r>
            <a:r>
              <a:rPr lang="zh-CN" altLang="en-US" dirty="0"/>
              <a:t>和 </a:t>
            </a:r>
            <a:r>
              <a:rPr lang="en-US" altLang="zh-CN" dirty="0"/>
              <a:t>SC </a:t>
            </a:r>
            <a:r>
              <a:rPr lang="zh-CN" altLang="en-US" dirty="0"/>
              <a:t>都有利，而 </a:t>
            </a:r>
            <a:r>
              <a:rPr lang="en-US" altLang="zh-CN" dirty="0"/>
              <a:t>RAP </a:t>
            </a:r>
            <a:r>
              <a:rPr lang="zh-CN" altLang="en-US" dirty="0"/>
              <a:t>在 </a:t>
            </a:r>
            <a:r>
              <a:rPr lang="en-US" altLang="zh-CN" dirty="0"/>
              <a:t>4 </a:t>
            </a:r>
            <a:r>
              <a:rPr lang="zh-CN" altLang="en-US" dirty="0"/>
              <a:t>次 </a:t>
            </a:r>
            <a:r>
              <a:rPr lang="en-US" altLang="zh-CN" dirty="0"/>
              <a:t>Rollout </a:t>
            </a:r>
            <a:r>
              <a:rPr lang="zh-CN" altLang="en-US" dirty="0"/>
              <a:t>之后往往会饱和甚至下降。一个原因是 </a:t>
            </a:r>
            <a:r>
              <a:rPr lang="en-US" altLang="zh-CN" dirty="0"/>
              <a:t>RAP </a:t>
            </a:r>
            <a:r>
              <a:rPr lang="zh-CN" altLang="en-US" dirty="0"/>
              <a:t>的单类型动作空间会限制 </a:t>
            </a:r>
            <a:r>
              <a:rPr lang="en-US" altLang="zh-CN" dirty="0"/>
              <a:t>MCTS </a:t>
            </a:r>
            <a:r>
              <a:rPr lang="zh-CN" altLang="en-US" dirty="0"/>
              <a:t>探索的效果。</a:t>
            </a:r>
            <a:endParaRPr lang="zh-CN" altLang="en-US" b="0" i="0" dirty="0">
              <a:solidFill>
                <a:srgbClr val="414141"/>
              </a:solidFill>
              <a:effectLst/>
              <a:latin typeface="-apple-system"/>
            </a:endParaRPr>
          </a:p>
          <a:p>
            <a:endParaRPr lang="zh-CN" altLang="en-US" dirty="0"/>
          </a:p>
        </p:txBody>
      </p:sp>
      <p:pic>
        <p:nvPicPr>
          <p:cNvPr id="5" name="图片 4">
            <a:extLst>
              <a:ext uri="{FF2B5EF4-FFF2-40B4-BE49-F238E27FC236}">
                <a16:creationId xmlns:a16="http://schemas.microsoft.com/office/drawing/2014/main" id="{4D63AD5E-3709-E052-A58F-05EF856FA8DB}"/>
              </a:ext>
            </a:extLst>
          </p:cNvPr>
          <p:cNvPicPr>
            <a:picLocks noChangeAspect="1"/>
          </p:cNvPicPr>
          <p:nvPr/>
        </p:nvPicPr>
        <p:blipFill>
          <a:blip r:embed="rId2"/>
          <a:stretch>
            <a:fillRect/>
          </a:stretch>
        </p:blipFill>
        <p:spPr>
          <a:xfrm>
            <a:off x="5260025" y="277125"/>
            <a:ext cx="5767430" cy="2100278"/>
          </a:xfrm>
          <a:prstGeom prst="rect">
            <a:avLst/>
          </a:prstGeom>
        </p:spPr>
      </p:pic>
    </p:spTree>
    <p:extLst>
      <p:ext uri="{BB962C8B-B14F-4D97-AF65-F5344CB8AC3E}">
        <p14:creationId xmlns:p14="http://schemas.microsoft.com/office/powerpoint/2010/main" val="255581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77EE3-3DDB-7361-BDC2-41F1BD28FAB7}"/>
              </a:ext>
            </a:extLst>
          </p:cNvPr>
          <p:cNvSpPr>
            <a:spLocks noGrp="1"/>
          </p:cNvSpPr>
          <p:nvPr>
            <p:ph type="title"/>
          </p:nvPr>
        </p:nvSpPr>
        <p:spPr/>
        <p:txBody>
          <a:bodyPr/>
          <a:lstStyle/>
          <a:p>
            <a:r>
              <a:rPr lang="en-US" altLang="zh-CN" dirty="0"/>
              <a:t>Ablation study</a:t>
            </a:r>
            <a:endParaRPr lang="zh-CN" altLang="en-US" dirty="0"/>
          </a:p>
        </p:txBody>
      </p:sp>
      <p:sp>
        <p:nvSpPr>
          <p:cNvPr id="3" name="内容占位符 2">
            <a:extLst>
              <a:ext uri="{FF2B5EF4-FFF2-40B4-BE49-F238E27FC236}">
                <a16:creationId xmlns:a16="http://schemas.microsoft.com/office/drawing/2014/main" id="{399B6495-2634-9E8E-A993-B484D3C5FD1A}"/>
              </a:ext>
            </a:extLst>
          </p:cNvPr>
          <p:cNvSpPr>
            <a:spLocks noGrp="1"/>
          </p:cNvSpPr>
          <p:nvPr>
            <p:ph idx="1"/>
          </p:nvPr>
        </p:nvSpPr>
        <p:spPr/>
        <p:txBody>
          <a:bodyPr/>
          <a:lstStyle/>
          <a:p>
            <a:pPr algn="l">
              <a:spcBef>
                <a:spcPts val="1800"/>
              </a:spcBef>
              <a:spcAft>
                <a:spcPts val="1800"/>
              </a:spcAft>
              <a:buFont typeface="Arial" panose="020B0604020202020204" pitchFamily="34" charset="0"/>
              <a:buChar char="•"/>
            </a:pPr>
            <a:r>
              <a:rPr lang="en-US" altLang="zh-CN" b="0" i="0" dirty="0">
                <a:solidFill>
                  <a:srgbClr val="414141"/>
                </a:solidFill>
                <a:effectLst/>
                <a:latin typeface="-apple-system"/>
              </a:rPr>
              <a:t>MCTS </a:t>
            </a:r>
            <a:r>
              <a:rPr lang="zh-CN" altLang="en-US" b="0" i="0" dirty="0">
                <a:solidFill>
                  <a:srgbClr val="414141"/>
                </a:solidFill>
                <a:effectLst/>
                <a:latin typeface="-apple-system"/>
              </a:rPr>
              <a:t>生成器的有效性</a:t>
            </a:r>
          </a:p>
          <a:p>
            <a:pPr algn="l">
              <a:spcBef>
                <a:spcPts val="1800"/>
              </a:spcBef>
              <a:spcAft>
                <a:spcPts val="1800"/>
              </a:spcAft>
            </a:pPr>
            <a:r>
              <a:rPr lang="zh-CN" altLang="en-US" b="0" i="0" dirty="0">
                <a:solidFill>
                  <a:srgbClr val="414141"/>
                </a:solidFill>
                <a:effectLst/>
                <a:latin typeface="-apple-system"/>
              </a:rPr>
              <a:t>该团队比较了 </a:t>
            </a:r>
            <a:r>
              <a:rPr lang="en-US" altLang="zh-CN" b="0" i="0" dirty="0">
                <a:solidFill>
                  <a:srgbClr val="414141"/>
                </a:solidFill>
                <a:effectLst/>
                <a:latin typeface="-apple-system"/>
              </a:rPr>
              <a:t>MCTS </a:t>
            </a:r>
            <a:r>
              <a:rPr lang="zh-CN" altLang="en-US" b="0" i="0" dirty="0">
                <a:solidFill>
                  <a:srgbClr val="414141"/>
                </a:solidFill>
                <a:effectLst/>
                <a:latin typeface="-apple-system"/>
              </a:rPr>
              <a:t>生成器与其它三种生成器的效果。如表 </a:t>
            </a:r>
            <a:r>
              <a:rPr lang="en-US" altLang="zh-CN" b="0" i="0" dirty="0">
                <a:solidFill>
                  <a:srgbClr val="414141"/>
                </a:solidFill>
                <a:effectLst/>
                <a:latin typeface="-apple-system"/>
              </a:rPr>
              <a:t>4 </a:t>
            </a:r>
            <a:r>
              <a:rPr lang="zh-CN" altLang="en-US" b="0" i="0" dirty="0">
                <a:solidFill>
                  <a:srgbClr val="414141"/>
                </a:solidFill>
                <a:effectLst/>
                <a:latin typeface="-apple-system"/>
              </a:rPr>
              <a:t>所示，新提出的 </a:t>
            </a:r>
            <a:r>
              <a:rPr lang="en-US" altLang="zh-CN" b="0" i="0" dirty="0">
                <a:solidFill>
                  <a:srgbClr val="414141"/>
                </a:solidFill>
                <a:effectLst/>
                <a:latin typeface="-apple-system"/>
              </a:rPr>
              <a:t>MCTS </a:t>
            </a:r>
            <a:r>
              <a:rPr lang="zh-CN" altLang="en-US" b="0" i="0" dirty="0">
                <a:solidFill>
                  <a:srgbClr val="414141"/>
                </a:solidFill>
                <a:effectLst/>
                <a:latin typeface="-apple-system"/>
              </a:rPr>
              <a:t>生成器全面胜过其它生成器。此外，针对 </a:t>
            </a:r>
            <a:r>
              <a:rPr lang="en-US" altLang="zh-CN" b="0" i="0" dirty="0">
                <a:solidFill>
                  <a:srgbClr val="414141"/>
                </a:solidFill>
                <a:effectLst/>
                <a:latin typeface="-apple-system"/>
              </a:rPr>
              <a:t>SLM </a:t>
            </a:r>
            <a:r>
              <a:rPr lang="zh-CN" altLang="en-US" b="0" i="0" dirty="0">
                <a:solidFill>
                  <a:srgbClr val="414141"/>
                </a:solidFill>
                <a:effectLst/>
                <a:latin typeface="-apple-system"/>
              </a:rPr>
              <a:t>调整过的奖励函数的有效性也得到了证明，因为自我评估会降低新生成器的准确度。</a:t>
            </a:r>
            <a:br>
              <a:rPr lang="zh-CN" altLang="en-US" dirty="0"/>
            </a:br>
            <a:endParaRPr lang="zh-CN" altLang="en-US" dirty="0"/>
          </a:p>
        </p:txBody>
      </p:sp>
      <p:pic>
        <p:nvPicPr>
          <p:cNvPr id="6" name="图片 5">
            <a:extLst>
              <a:ext uri="{FF2B5EF4-FFF2-40B4-BE49-F238E27FC236}">
                <a16:creationId xmlns:a16="http://schemas.microsoft.com/office/drawing/2014/main" id="{260F6874-00CE-D4DF-0998-7BAA041140A7}"/>
              </a:ext>
            </a:extLst>
          </p:cNvPr>
          <p:cNvPicPr>
            <a:picLocks noChangeAspect="1"/>
          </p:cNvPicPr>
          <p:nvPr/>
        </p:nvPicPr>
        <p:blipFill>
          <a:blip r:embed="rId2"/>
          <a:stretch>
            <a:fillRect/>
          </a:stretch>
        </p:blipFill>
        <p:spPr>
          <a:xfrm>
            <a:off x="5391106" y="4374686"/>
            <a:ext cx="5962694" cy="1585924"/>
          </a:xfrm>
          <a:prstGeom prst="rect">
            <a:avLst/>
          </a:prstGeom>
        </p:spPr>
      </p:pic>
    </p:spTree>
    <p:extLst>
      <p:ext uri="{BB962C8B-B14F-4D97-AF65-F5344CB8AC3E}">
        <p14:creationId xmlns:p14="http://schemas.microsoft.com/office/powerpoint/2010/main" val="206875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F32C-97E9-1557-6A4B-5D22B6939AA2}"/>
              </a:ext>
            </a:extLst>
          </p:cNvPr>
          <p:cNvSpPr>
            <a:spLocks noGrp="1"/>
          </p:cNvSpPr>
          <p:nvPr>
            <p:ph type="title"/>
          </p:nvPr>
        </p:nvSpPr>
        <p:spPr/>
        <p:txBody>
          <a:bodyPr/>
          <a:lstStyle/>
          <a:p>
            <a:r>
              <a:rPr lang="en-US" altLang="zh-CN" dirty="0"/>
              <a:t>Ablation study</a:t>
            </a:r>
            <a:endParaRPr lang="zh-CN" altLang="en-US" dirty="0"/>
          </a:p>
        </p:txBody>
      </p:sp>
      <p:sp>
        <p:nvSpPr>
          <p:cNvPr id="3" name="内容占位符 2">
            <a:extLst>
              <a:ext uri="{FF2B5EF4-FFF2-40B4-BE49-F238E27FC236}">
                <a16:creationId xmlns:a16="http://schemas.microsoft.com/office/drawing/2014/main" id="{E4186DE6-D7FE-8D9A-7256-6A13040F70AC}"/>
              </a:ext>
            </a:extLst>
          </p:cNvPr>
          <p:cNvSpPr>
            <a:spLocks noGrp="1"/>
          </p:cNvSpPr>
          <p:nvPr>
            <p:ph idx="1"/>
          </p:nvPr>
        </p:nvSpPr>
        <p:spPr/>
        <p:txBody>
          <a:bodyPr>
            <a:normAutofit/>
          </a:bodyPr>
          <a:lstStyle/>
          <a:p>
            <a:pPr algn="l">
              <a:spcBef>
                <a:spcPts val="1800"/>
              </a:spcBef>
              <a:spcAft>
                <a:spcPts val="1800"/>
              </a:spcAft>
              <a:buFont typeface="Arial" panose="020B0604020202020204" pitchFamily="34" charset="0"/>
              <a:buChar char="•"/>
            </a:pPr>
            <a:r>
              <a:rPr lang="zh-CN" altLang="en-US" b="0" i="0" dirty="0">
                <a:solidFill>
                  <a:srgbClr val="414141"/>
                </a:solidFill>
                <a:effectLst/>
                <a:latin typeface="-apple-system"/>
              </a:rPr>
              <a:t>判别器的有效性</a:t>
            </a:r>
          </a:p>
          <a:p>
            <a:pPr algn="l">
              <a:spcBef>
                <a:spcPts val="1800"/>
              </a:spcBef>
              <a:spcAft>
                <a:spcPts val="1800"/>
              </a:spcAft>
            </a:pPr>
            <a:r>
              <a:rPr lang="zh-CN" altLang="en-US" b="0" i="0" dirty="0">
                <a:solidFill>
                  <a:srgbClr val="414141"/>
                </a:solidFill>
                <a:effectLst/>
                <a:latin typeface="-apple-system"/>
              </a:rPr>
              <a:t>该团队设置了两个评估实验。</a:t>
            </a:r>
          </a:p>
          <a:p>
            <a:pPr algn="l">
              <a:spcBef>
                <a:spcPts val="1800"/>
              </a:spcBef>
              <a:spcAft>
                <a:spcPts val="1800"/>
              </a:spcAft>
            </a:pPr>
            <a:r>
              <a:rPr lang="zh-CN" altLang="en-US" b="0" i="0" dirty="0">
                <a:solidFill>
                  <a:srgbClr val="414141"/>
                </a:solidFill>
                <a:effectLst/>
                <a:latin typeface="-apple-system"/>
              </a:rPr>
              <a:t>第一个实验是将判别方法与多数投票和自我验证方法进行比较。结果见表 </a:t>
            </a:r>
            <a:r>
              <a:rPr lang="en-US" altLang="zh-CN" b="0" i="0" dirty="0">
                <a:solidFill>
                  <a:srgbClr val="414141"/>
                </a:solidFill>
                <a:effectLst/>
                <a:latin typeface="-apple-system"/>
              </a:rPr>
              <a:t>5</a:t>
            </a:r>
            <a:r>
              <a:rPr lang="zh-CN" altLang="en-US" b="0" i="0" dirty="0">
                <a:solidFill>
                  <a:srgbClr val="414141"/>
                </a:solidFill>
                <a:effectLst/>
                <a:latin typeface="-apple-system"/>
              </a:rPr>
              <a:t>（左），可以看到判别方法的优势非常显著。</a:t>
            </a:r>
            <a:endParaRPr lang="en-US" altLang="zh-CN" dirty="0">
              <a:solidFill>
                <a:srgbClr val="414141"/>
              </a:solidFill>
              <a:latin typeface="-apple-system"/>
            </a:endParaRPr>
          </a:p>
          <a:p>
            <a:pPr algn="l">
              <a:spcBef>
                <a:spcPts val="1800"/>
              </a:spcBef>
              <a:spcAft>
                <a:spcPts val="1800"/>
              </a:spcAft>
            </a:pPr>
            <a:r>
              <a:rPr lang="zh-CN" altLang="en-US" b="0" i="0" dirty="0">
                <a:solidFill>
                  <a:srgbClr val="414141"/>
                </a:solidFill>
                <a:effectLst/>
                <a:latin typeface="-apple-system"/>
              </a:rPr>
              <a:t>第二个实验则是研究不同的判别器模型的影响。结果见表 </a:t>
            </a:r>
            <a:r>
              <a:rPr lang="en-US" altLang="zh-CN" b="0" i="0" dirty="0">
                <a:solidFill>
                  <a:srgbClr val="414141"/>
                </a:solidFill>
                <a:effectLst/>
                <a:latin typeface="-apple-system"/>
              </a:rPr>
              <a:t>5</a:t>
            </a:r>
            <a:endParaRPr lang="zh-CN" altLang="en-US" dirty="0"/>
          </a:p>
        </p:txBody>
      </p:sp>
      <p:pic>
        <p:nvPicPr>
          <p:cNvPr id="5" name="图片 4">
            <a:extLst>
              <a:ext uri="{FF2B5EF4-FFF2-40B4-BE49-F238E27FC236}">
                <a16:creationId xmlns:a16="http://schemas.microsoft.com/office/drawing/2014/main" id="{E74E62D2-8976-4264-281D-0863786CC8C0}"/>
              </a:ext>
            </a:extLst>
          </p:cNvPr>
          <p:cNvPicPr>
            <a:picLocks noChangeAspect="1"/>
          </p:cNvPicPr>
          <p:nvPr/>
        </p:nvPicPr>
        <p:blipFill>
          <a:blip r:embed="rId2"/>
          <a:stretch>
            <a:fillRect/>
          </a:stretch>
        </p:blipFill>
        <p:spPr>
          <a:xfrm>
            <a:off x="5485406" y="1130295"/>
            <a:ext cx="5767430" cy="1390660"/>
          </a:xfrm>
          <a:prstGeom prst="rect">
            <a:avLst/>
          </a:prstGeom>
        </p:spPr>
      </p:pic>
    </p:spTree>
    <p:extLst>
      <p:ext uri="{BB962C8B-B14F-4D97-AF65-F5344CB8AC3E}">
        <p14:creationId xmlns:p14="http://schemas.microsoft.com/office/powerpoint/2010/main" val="246157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CD99D-224A-4780-4B44-C761EAD393D2}"/>
              </a:ext>
            </a:extLst>
          </p:cNvPr>
          <p:cNvSpPr>
            <a:spLocks noGrp="1"/>
          </p:cNvSpPr>
          <p:nvPr>
            <p:ph type="title"/>
          </p:nvPr>
        </p:nvSpPr>
        <p:spPr/>
        <p:txBody>
          <a:bodyPr/>
          <a:lstStyle/>
          <a:p>
            <a:r>
              <a:rPr lang="en-US" altLang="zh-CN" dirty="0"/>
              <a:t>Methods</a:t>
            </a:r>
            <a:endParaRPr lang="zh-CN" altLang="en-US" dirty="0"/>
          </a:p>
        </p:txBody>
      </p:sp>
      <p:pic>
        <p:nvPicPr>
          <p:cNvPr id="5" name="内容占位符 4">
            <a:extLst>
              <a:ext uri="{FF2B5EF4-FFF2-40B4-BE49-F238E27FC236}">
                <a16:creationId xmlns:a16="http://schemas.microsoft.com/office/drawing/2014/main" id="{BE5F03D0-993D-B0F2-E064-4349BE3678C5}"/>
              </a:ext>
            </a:extLst>
          </p:cNvPr>
          <p:cNvPicPr>
            <a:picLocks noGrp="1" noChangeAspect="1"/>
          </p:cNvPicPr>
          <p:nvPr>
            <p:ph idx="1"/>
          </p:nvPr>
        </p:nvPicPr>
        <p:blipFill>
          <a:blip r:embed="rId2"/>
          <a:stretch>
            <a:fillRect/>
          </a:stretch>
        </p:blipFill>
        <p:spPr>
          <a:xfrm>
            <a:off x="5280336" y="365125"/>
            <a:ext cx="6504537" cy="3583501"/>
          </a:xfrm>
        </p:spPr>
      </p:pic>
      <p:sp>
        <p:nvSpPr>
          <p:cNvPr id="6" name="文本框 5">
            <a:extLst>
              <a:ext uri="{FF2B5EF4-FFF2-40B4-BE49-F238E27FC236}">
                <a16:creationId xmlns:a16="http://schemas.microsoft.com/office/drawing/2014/main" id="{D2E8B1C3-1A7C-2DA3-B925-3B260F5529CF}"/>
              </a:ext>
            </a:extLst>
          </p:cNvPr>
          <p:cNvSpPr txBox="1"/>
          <p:nvPr/>
        </p:nvSpPr>
        <p:spPr>
          <a:xfrm>
            <a:off x="734096" y="2054180"/>
            <a:ext cx="4282225" cy="3416320"/>
          </a:xfrm>
          <a:prstGeom prst="rect">
            <a:avLst/>
          </a:prstGeom>
          <a:noFill/>
        </p:spPr>
        <p:txBody>
          <a:bodyPr wrap="square" rtlCol="0">
            <a:spAutoFit/>
          </a:bodyPr>
          <a:lstStyle/>
          <a:p>
            <a:pPr marL="342900" indent="-342900">
              <a:buAutoNum type="arabicPeriod"/>
            </a:pPr>
            <a:r>
              <a:rPr lang="zh-CN" altLang="en-US" dirty="0"/>
              <a:t>使用少量推理示例（</a:t>
            </a:r>
            <a:r>
              <a:rPr lang="en-US" altLang="zh-CN" dirty="0"/>
              <a:t>few-shot</a:t>
            </a:r>
            <a:r>
              <a:rPr lang="zh-CN" altLang="en-US" dirty="0"/>
              <a:t>）引导语言模型生成多个问题的推理</a:t>
            </a:r>
            <a:r>
              <a:rPr lang="en-US" altLang="zh-CN" dirty="0"/>
              <a:t>Rational</a:t>
            </a:r>
            <a:r>
              <a:rPr lang="zh-CN" altLang="en-US" dirty="0"/>
              <a:t>过程。</a:t>
            </a:r>
            <a:endParaRPr lang="en-US" altLang="zh-CN" dirty="0"/>
          </a:p>
          <a:p>
            <a:pPr marL="342900" indent="-342900">
              <a:buAutoNum type="arabicPeriod"/>
            </a:pPr>
            <a:r>
              <a:rPr lang="zh-CN" altLang="en-US" dirty="0"/>
              <a:t>对于模型生成的错误答案，通过提供正确答案（</a:t>
            </a:r>
            <a:r>
              <a:rPr lang="en-US" altLang="zh-CN" dirty="0"/>
              <a:t>Hint</a:t>
            </a:r>
            <a:r>
              <a:rPr lang="zh-CN" altLang="en-US" dirty="0"/>
              <a:t>）来生成新的推理过程（称为“</a:t>
            </a:r>
            <a:r>
              <a:rPr lang="en-US" altLang="zh-CN" dirty="0"/>
              <a:t>rationalization”</a:t>
            </a:r>
            <a:r>
              <a:rPr lang="zh-CN" altLang="en-US" dirty="0"/>
              <a:t>）。</a:t>
            </a:r>
            <a:endParaRPr lang="en-US" altLang="zh-CN" dirty="0"/>
          </a:p>
          <a:p>
            <a:pPr marL="342900" indent="-342900">
              <a:buAutoNum type="arabicPeriod"/>
            </a:pPr>
            <a:r>
              <a:rPr lang="zh-CN" altLang="en-US" dirty="0"/>
              <a:t>在所有最终生成正确答案的推理上微调模型（</a:t>
            </a:r>
            <a:r>
              <a:rPr lang="en-US" altLang="zh-CN" dirty="0"/>
              <a:t>Finetune</a:t>
            </a:r>
            <a:r>
              <a:rPr lang="zh-CN" altLang="en-US" dirty="0"/>
              <a:t>）。</a:t>
            </a:r>
            <a:endParaRPr lang="en-US" altLang="zh-CN" dirty="0"/>
          </a:p>
          <a:p>
            <a:pPr marL="342900" indent="-342900">
              <a:buAutoNum type="arabicPeriod"/>
            </a:pPr>
            <a:r>
              <a:rPr lang="zh-CN" altLang="en-US" dirty="0"/>
              <a:t>重复上述过程，直到</a:t>
            </a:r>
            <a:r>
              <a:rPr lang="en-US" altLang="zh-CN" dirty="0"/>
              <a:t>performance</a:t>
            </a:r>
            <a:r>
              <a:rPr lang="zh-CN" altLang="en-US" dirty="0"/>
              <a:t>不再提升（注意每次都使用</a:t>
            </a:r>
            <a:r>
              <a:rPr lang="en-US" altLang="zh-CN" dirty="0"/>
              <a:t>original</a:t>
            </a:r>
            <a:r>
              <a:rPr lang="zh-CN" altLang="en-US" dirty="0"/>
              <a:t>的预模型进行</a:t>
            </a:r>
            <a:r>
              <a:rPr lang="en-US" altLang="zh-CN" dirty="0"/>
              <a:t>continually training</a:t>
            </a:r>
            <a:r>
              <a:rPr lang="zh-CN" altLang="en-US" dirty="0"/>
              <a:t>来避免</a:t>
            </a:r>
            <a:r>
              <a:rPr lang="en-US" altLang="zh-CN" dirty="0"/>
              <a:t>overfitting</a:t>
            </a:r>
            <a:r>
              <a:rPr lang="zh-CN" altLang="en-US" dirty="0"/>
              <a:t>）。</a:t>
            </a:r>
          </a:p>
        </p:txBody>
      </p:sp>
      <p:pic>
        <p:nvPicPr>
          <p:cNvPr id="1026" name="Picture 2">
            <a:extLst>
              <a:ext uri="{FF2B5EF4-FFF2-40B4-BE49-F238E27FC236}">
                <a16:creationId xmlns:a16="http://schemas.microsoft.com/office/drawing/2014/main" id="{10AE72C5-9A50-7EE8-07B8-AA77F6A19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188" y="4387179"/>
            <a:ext cx="6229082" cy="189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8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1CD2B-B726-0DFA-8FBA-356A1B7273C3}"/>
              </a:ext>
            </a:extLst>
          </p:cNvPr>
          <p:cNvSpPr>
            <a:spLocks noGrp="1"/>
          </p:cNvSpPr>
          <p:nvPr>
            <p:ph type="title"/>
          </p:nvPr>
        </p:nvSpPr>
        <p:spPr/>
        <p:txBody>
          <a:bodyPr/>
          <a:lstStyle/>
          <a:p>
            <a:r>
              <a:rPr lang="en-US" altLang="zh-CN" dirty="0"/>
              <a:t> Rationalization</a:t>
            </a:r>
            <a:endParaRPr lang="zh-CN" altLang="en-US" dirty="0"/>
          </a:p>
        </p:txBody>
      </p:sp>
      <p:sp>
        <p:nvSpPr>
          <p:cNvPr id="3" name="内容占位符 2">
            <a:extLst>
              <a:ext uri="{FF2B5EF4-FFF2-40B4-BE49-F238E27FC236}">
                <a16:creationId xmlns:a16="http://schemas.microsoft.com/office/drawing/2014/main" id="{510AFF1F-ADBC-0C9D-036F-54B35C9D2C9F}"/>
              </a:ext>
            </a:extLst>
          </p:cNvPr>
          <p:cNvSpPr>
            <a:spLocks noGrp="1"/>
          </p:cNvSpPr>
          <p:nvPr>
            <p:ph idx="1"/>
          </p:nvPr>
        </p:nvSpPr>
        <p:spPr/>
        <p:txBody>
          <a:bodyPr/>
          <a:lstStyle/>
          <a:p>
            <a:r>
              <a:rPr lang="zh-CN" altLang="en-US" dirty="0"/>
              <a:t>为什么要用</a:t>
            </a:r>
            <a:r>
              <a:rPr lang="en-US" altLang="zh-CN" dirty="0"/>
              <a:t>Rationalization</a:t>
            </a:r>
            <a:r>
              <a:rPr lang="zh-CN" altLang="en-US" dirty="0"/>
              <a:t>？</a:t>
            </a:r>
            <a:endParaRPr lang="en-US" altLang="zh-CN" dirty="0"/>
          </a:p>
          <a:p>
            <a:pPr marL="0" indent="0">
              <a:buNone/>
            </a:pPr>
            <a:r>
              <a:rPr lang="en-US" altLang="zh-CN" dirty="0"/>
              <a:t>• </a:t>
            </a:r>
            <a:r>
              <a:rPr lang="zh-CN" altLang="en-US" dirty="0"/>
              <a:t>直接让</a:t>
            </a:r>
            <a:r>
              <a:rPr lang="en-US" altLang="zh-CN" dirty="0"/>
              <a:t>LLM</a:t>
            </a:r>
            <a:r>
              <a:rPr lang="zh-CN" altLang="en-US" dirty="0"/>
              <a:t>生成推理思考过程，这些思考过程有些是对的，有些是错的，直接拿正确的思考过程，来训练</a:t>
            </a:r>
            <a:r>
              <a:rPr lang="en-US" altLang="zh-CN" dirty="0" err="1"/>
              <a:t>llm</a:t>
            </a:r>
            <a:r>
              <a:rPr lang="zh-CN" altLang="en-US" dirty="0"/>
              <a:t>生成</a:t>
            </a:r>
            <a:r>
              <a:rPr lang="en-US" altLang="zh-CN" dirty="0"/>
              <a:t>rational</a:t>
            </a:r>
            <a:r>
              <a:rPr lang="zh-CN" altLang="en-US" dirty="0"/>
              <a:t>，由于没有增量信息，会导致模型不能从</a:t>
            </a:r>
            <a:r>
              <a:rPr lang="en-US" altLang="zh-CN" dirty="0"/>
              <a:t>failed example</a:t>
            </a:r>
            <a:r>
              <a:rPr lang="zh-CN" altLang="en-US" dirty="0"/>
              <a:t>中学习，这样就不能让模型具备对</a:t>
            </a:r>
            <a:r>
              <a:rPr lang="en-US" altLang="zh-CN" dirty="0"/>
              <a:t>new problems</a:t>
            </a:r>
            <a:r>
              <a:rPr lang="zh-CN" altLang="en-US" dirty="0"/>
              <a:t>进行推理的能力。</a:t>
            </a:r>
          </a:p>
        </p:txBody>
      </p:sp>
    </p:spTree>
    <p:extLst>
      <p:ext uri="{BB962C8B-B14F-4D97-AF65-F5344CB8AC3E}">
        <p14:creationId xmlns:p14="http://schemas.microsoft.com/office/powerpoint/2010/main" val="124621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50185-C377-5B61-4496-B4673382A253}"/>
              </a:ext>
            </a:extLst>
          </p:cNvPr>
          <p:cNvSpPr>
            <a:spLocks noGrp="1"/>
          </p:cNvSpPr>
          <p:nvPr>
            <p:ph type="title"/>
          </p:nvPr>
        </p:nvSpPr>
        <p:spPr/>
        <p:txBody>
          <a:bodyPr/>
          <a:lstStyle/>
          <a:p>
            <a:r>
              <a:rPr lang="en-US" altLang="zh-CN" dirty="0"/>
              <a:t>Rationalization</a:t>
            </a:r>
            <a:endParaRPr lang="zh-CN" altLang="en-US" dirty="0"/>
          </a:p>
        </p:txBody>
      </p:sp>
      <p:pic>
        <p:nvPicPr>
          <p:cNvPr id="5" name="内容占位符 4">
            <a:extLst>
              <a:ext uri="{FF2B5EF4-FFF2-40B4-BE49-F238E27FC236}">
                <a16:creationId xmlns:a16="http://schemas.microsoft.com/office/drawing/2014/main" id="{6D95619A-9C11-50F2-7FA1-29C1B4C5C6E3}"/>
              </a:ext>
            </a:extLst>
          </p:cNvPr>
          <p:cNvPicPr>
            <a:picLocks noGrp="1" noChangeAspect="1"/>
          </p:cNvPicPr>
          <p:nvPr>
            <p:ph idx="1"/>
          </p:nvPr>
        </p:nvPicPr>
        <p:blipFill>
          <a:blip r:embed="rId2"/>
          <a:stretch>
            <a:fillRect/>
          </a:stretch>
        </p:blipFill>
        <p:spPr>
          <a:xfrm>
            <a:off x="6698323" y="1793428"/>
            <a:ext cx="4243118" cy="4351338"/>
          </a:xfrm>
        </p:spPr>
      </p:pic>
      <p:sp>
        <p:nvSpPr>
          <p:cNvPr id="6" name="文本框 5">
            <a:extLst>
              <a:ext uri="{FF2B5EF4-FFF2-40B4-BE49-F238E27FC236}">
                <a16:creationId xmlns:a16="http://schemas.microsoft.com/office/drawing/2014/main" id="{A44D712E-D5F0-CFDD-9C1C-0F68595651DE}"/>
              </a:ext>
            </a:extLst>
          </p:cNvPr>
          <p:cNvSpPr txBox="1"/>
          <p:nvPr/>
        </p:nvSpPr>
        <p:spPr>
          <a:xfrm>
            <a:off x="953037" y="1793428"/>
            <a:ext cx="5312535" cy="1200329"/>
          </a:xfrm>
          <a:prstGeom prst="rect">
            <a:avLst/>
          </a:prstGeom>
          <a:noFill/>
        </p:spPr>
        <p:txBody>
          <a:bodyPr wrap="square" rtlCol="0">
            <a:spAutoFit/>
          </a:bodyPr>
          <a:lstStyle/>
          <a:p>
            <a:r>
              <a:rPr lang="zh-CN" altLang="en-US" dirty="0"/>
              <a:t>如何生成</a:t>
            </a:r>
            <a:r>
              <a:rPr lang="en-US" altLang="zh-CN" dirty="0"/>
              <a:t>Rationale</a:t>
            </a:r>
          </a:p>
          <a:p>
            <a:endParaRPr lang="en-US" altLang="zh-CN" dirty="0"/>
          </a:p>
          <a:p>
            <a:r>
              <a:rPr lang="zh-CN" altLang="en-US" dirty="0"/>
              <a:t>直接让</a:t>
            </a:r>
            <a:r>
              <a:rPr lang="en-US" altLang="zh-CN" dirty="0"/>
              <a:t>LLM</a:t>
            </a:r>
            <a:r>
              <a:rPr lang="zh-CN" altLang="en-US" dirty="0"/>
              <a:t>生成推理过程，对于</a:t>
            </a:r>
            <a:r>
              <a:rPr lang="en-US" altLang="zh-CN" dirty="0"/>
              <a:t>failed</a:t>
            </a:r>
            <a:r>
              <a:rPr lang="zh-CN" altLang="en-US" dirty="0"/>
              <a:t>的例子，加上</a:t>
            </a:r>
            <a:r>
              <a:rPr lang="en-US" altLang="zh-CN" dirty="0"/>
              <a:t>label</a:t>
            </a:r>
            <a:r>
              <a:rPr lang="zh-CN" altLang="en-US" dirty="0"/>
              <a:t>作为</a:t>
            </a:r>
            <a:r>
              <a:rPr lang="en-US" altLang="zh-CN" dirty="0"/>
              <a:t>hint</a:t>
            </a:r>
            <a:r>
              <a:rPr lang="zh-CN" altLang="en-US" dirty="0"/>
              <a:t>，基于</a:t>
            </a:r>
            <a:r>
              <a:rPr lang="en-US" altLang="zh-CN" dirty="0"/>
              <a:t>hint</a:t>
            </a:r>
            <a:r>
              <a:rPr lang="zh-CN" altLang="en-US" dirty="0"/>
              <a:t>，可以生成正确的推理过程。</a:t>
            </a:r>
          </a:p>
        </p:txBody>
      </p:sp>
    </p:spTree>
    <p:extLst>
      <p:ext uri="{BB962C8B-B14F-4D97-AF65-F5344CB8AC3E}">
        <p14:creationId xmlns:p14="http://schemas.microsoft.com/office/powerpoint/2010/main" val="417129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32673-7890-FBB6-8441-31139C2C3005}"/>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591EBCFC-D1D3-E4F4-D8B5-F12B477E2E6E}"/>
              </a:ext>
            </a:extLst>
          </p:cNvPr>
          <p:cNvSpPr>
            <a:spLocks noGrp="1"/>
          </p:cNvSpPr>
          <p:nvPr>
            <p:ph idx="1"/>
          </p:nvPr>
        </p:nvSpPr>
        <p:spPr/>
        <p:txBody>
          <a:bodyPr/>
          <a:lstStyle/>
          <a:p>
            <a:r>
              <a:rPr lang="en-US" altLang="zh-CN" dirty="0" err="1"/>
              <a:t>STaR</a:t>
            </a:r>
            <a:r>
              <a:rPr lang="zh-CN" altLang="en-US" dirty="0"/>
              <a:t>显著提升了在多个数据集上的性能，相对于直接预测最终答案的模型，其效果更加突出。</a:t>
            </a:r>
            <a:endParaRPr lang="en-US" altLang="zh-CN" dirty="0"/>
          </a:p>
          <a:p>
            <a:pPr marL="0" indent="0">
              <a:buNone/>
            </a:pPr>
            <a:r>
              <a:rPr lang="en-US" altLang="zh-CN" dirty="0"/>
              <a:t>• </a:t>
            </a:r>
            <a:r>
              <a:rPr lang="zh-CN" altLang="en-US" dirty="0"/>
              <a:t>在</a:t>
            </a:r>
            <a:r>
              <a:rPr lang="en-US" altLang="zh-CN" dirty="0" err="1"/>
              <a:t>CommonsenseQA</a:t>
            </a:r>
            <a:r>
              <a:rPr lang="zh-CN" altLang="en-US" dirty="0"/>
              <a:t>数据集上的表现与微调一个大</a:t>
            </a:r>
            <a:r>
              <a:rPr lang="en-US" altLang="zh-CN" dirty="0"/>
              <a:t>30</a:t>
            </a:r>
            <a:r>
              <a:rPr lang="zh-CN" altLang="en-US" dirty="0"/>
              <a:t>倍的最先进语言模型相当。</a:t>
            </a:r>
            <a:endParaRPr lang="en-US" altLang="zh-CN" dirty="0"/>
          </a:p>
          <a:p>
            <a:pPr marL="0" indent="0">
              <a:buNone/>
            </a:pPr>
            <a:r>
              <a:rPr lang="en-US" altLang="zh-CN" dirty="0"/>
              <a:t>• </a:t>
            </a:r>
            <a:r>
              <a:rPr lang="en-US" altLang="zh-CN" dirty="0" err="1"/>
              <a:t>STaR</a:t>
            </a:r>
            <a:r>
              <a:rPr lang="zh-CN" altLang="en-US" dirty="0"/>
              <a:t>使得模型能够通过学习自身生成的推理步骤逐步提升推理能力。</a:t>
            </a:r>
          </a:p>
        </p:txBody>
      </p:sp>
    </p:spTree>
    <p:extLst>
      <p:ext uri="{BB962C8B-B14F-4D97-AF65-F5344CB8AC3E}">
        <p14:creationId xmlns:p14="http://schemas.microsoft.com/office/powerpoint/2010/main" val="206681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C182E-5F2C-CC80-30A8-C3102FA5D2D6}"/>
              </a:ext>
            </a:extLst>
          </p:cNvPr>
          <p:cNvSpPr>
            <a:spLocks noGrp="1"/>
          </p:cNvSpPr>
          <p:nvPr>
            <p:ph type="title"/>
          </p:nvPr>
        </p:nvSpPr>
        <p:spPr/>
        <p:txBody>
          <a:bodyPr/>
          <a:lstStyle/>
          <a:p>
            <a:r>
              <a:rPr lang="zh-CN" altLang="en-US" dirty="0"/>
              <a:t>实验部分</a:t>
            </a:r>
          </a:p>
        </p:txBody>
      </p:sp>
      <p:sp>
        <p:nvSpPr>
          <p:cNvPr id="3" name="内容占位符 2">
            <a:extLst>
              <a:ext uri="{FF2B5EF4-FFF2-40B4-BE49-F238E27FC236}">
                <a16:creationId xmlns:a16="http://schemas.microsoft.com/office/drawing/2014/main" id="{060A2A57-9E7D-24A4-C4A4-7D4F28FD7883}"/>
              </a:ext>
            </a:extLst>
          </p:cNvPr>
          <p:cNvSpPr>
            <a:spLocks noGrp="1"/>
          </p:cNvSpPr>
          <p:nvPr>
            <p:ph idx="1"/>
          </p:nvPr>
        </p:nvSpPr>
        <p:spPr/>
        <p:txBody>
          <a:bodyPr/>
          <a:lstStyle/>
          <a:p>
            <a:r>
              <a:rPr lang="zh-CN" altLang="en-US" dirty="0"/>
              <a:t>数据集：</a:t>
            </a:r>
            <a:r>
              <a:rPr lang="en-US" altLang="zh-CN" dirty="0"/>
              <a:t>1. </a:t>
            </a:r>
            <a:r>
              <a:rPr lang="zh-CN" altLang="en-US" dirty="0"/>
              <a:t>算术问题：使用随机生成的加法问题来测试</a:t>
            </a:r>
            <a:r>
              <a:rPr lang="en-US" altLang="zh-CN" dirty="0" err="1"/>
              <a:t>STaR</a:t>
            </a:r>
            <a:r>
              <a:rPr lang="zh-CN" altLang="en-US" dirty="0"/>
              <a:t>在处理数字运算任务上的性能。</a:t>
            </a:r>
            <a:endParaRPr lang="en-US" altLang="zh-CN" dirty="0"/>
          </a:p>
          <a:p>
            <a:r>
              <a:rPr lang="en-US" altLang="zh-CN" dirty="0"/>
              <a:t>2. </a:t>
            </a:r>
            <a:r>
              <a:rPr lang="zh-CN" altLang="en-US" dirty="0"/>
              <a:t>常识问答（</a:t>
            </a:r>
            <a:r>
              <a:rPr lang="en-US" altLang="zh-CN" dirty="0" err="1"/>
              <a:t>CommonsenseQA</a:t>
            </a:r>
            <a:r>
              <a:rPr lang="zh-CN" altLang="en-US" dirty="0"/>
              <a:t>）：使用</a:t>
            </a:r>
            <a:r>
              <a:rPr lang="en-US" altLang="zh-CN" dirty="0" err="1"/>
              <a:t>CommonsenseQA</a:t>
            </a:r>
            <a:r>
              <a:rPr lang="zh-CN" altLang="en-US" dirty="0"/>
              <a:t>（</a:t>
            </a:r>
            <a:r>
              <a:rPr lang="en-US" altLang="zh-CN" dirty="0"/>
              <a:t>CQA</a:t>
            </a:r>
            <a:r>
              <a:rPr lang="zh-CN" altLang="en-US" dirty="0"/>
              <a:t>）数据集，这是一个多项选择的常识推理任务，测试</a:t>
            </a:r>
            <a:r>
              <a:rPr lang="en-US" altLang="zh-CN" dirty="0" err="1"/>
              <a:t>STaR</a:t>
            </a:r>
            <a:r>
              <a:rPr lang="zh-CN" altLang="en-US" dirty="0"/>
              <a:t>在自然语言推理上的能力。</a:t>
            </a:r>
            <a:endParaRPr lang="en-US" altLang="zh-CN" dirty="0"/>
          </a:p>
          <a:p>
            <a:r>
              <a:rPr lang="en-US" altLang="zh-CN" dirty="0"/>
              <a:t>3. </a:t>
            </a:r>
            <a:r>
              <a:rPr lang="zh-CN" altLang="en-US" dirty="0"/>
              <a:t>小学数学（</a:t>
            </a:r>
            <a:r>
              <a:rPr lang="en-US" altLang="zh-CN" dirty="0"/>
              <a:t>Grade School Math, GSM8K</a:t>
            </a:r>
            <a:r>
              <a:rPr lang="zh-CN" altLang="en-US" dirty="0"/>
              <a:t>）：使用</a:t>
            </a:r>
            <a:r>
              <a:rPr lang="en-US" altLang="zh-CN" dirty="0"/>
              <a:t>GSM8K</a:t>
            </a:r>
            <a:r>
              <a:rPr lang="zh-CN" altLang="en-US" dirty="0"/>
              <a:t>数据集，包含小学水平的数学问题，这些问题以自然语言的形式表述，需要进行多步计算来得出答案。</a:t>
            </a:r>
            <a:endParaRPr lang="en-US" altLang="zh-CN" dirty="0"/>
          </a:p>
          <a:p>
            <a:r>
              <a:rPr lang="en-US" altLang="zh-CN" dirty="0"/>
              <a:t>Baseline</a:t>
            </a:r>
            <a:r>
              <a:rPr lang="zh-CN" altLang="en-US" dirty="0"/>
              <a:t>：</a:t>
            </a:r>
            <a:r>
              <a:rPr lang="en-US" altLang="zh-CN" dirty="0"/>
              <a:t>6B</a:t>
            </a:r>
            <a:r>
              <a:rPr lang="zh-CN" altLang="en-US" dirty="0"/>
              <a:t>的开源模型（</a:t>
            </a:r>
            <a:r>
              <a:rPr lang="en-US" altLang="zh-CN" dirty="0"/>
              <a:t>GPT-J</a:t>
            </a:r>
            <a:r>
              <a:rPr lang="zh-CN" altLang="en-US" dirty="0"/>
              <a:t>）</a:t>
            </a:r>
          </a:p>
        </p:txBody>
      </p:sp>
    </p:spTree>
    <p:extLst>
      <p:ext uri="{BB962C8B-B14F-4D97-AF65-F5344CB8AC3E}">
        <p14:creationId xmlns:p14="http://schemas.microsoft.com/office/powerpoint/2010/main" val="137745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FF780-16EB-0842-7543-A18BA4771586}"/>
              </a:ext>
            </a:extLst>
          </p:cNvPr>
          <p:cNvSpPr>
            <a:spLocks noGrp="1"/>
          </p:cNvSpPr>
          <p:nvPr>
            <p:ph type="title"/>
          </p:nvPr>
        </p:nvSpPr>
        <p:spPr/>
        <p:txBody>
          <a:bodyPr/>
          <a:lstStyle/>
          <a:p>
            <a:r>
              <a:rPr lang="en-US" altLang="zh-CN" dirty="0"/>
              <a:t>Rationalization</a:t>
            </a:r>
            <a:r>
              <a:rPr lang="zh-CN" altLang="en-US" dirty="0"/>
              <a:t>能快速提升</a:t>
            </a:r>
            <a:r>
              <a:rPr lang="en-US" altLang="zh-CN" dirty="0"/>
              <a:t>accuracy</a:t>
            </a:r>
            <a:endParaRPr lang="zh-CN" altLang="en-US" dirty="0"/>
          </a:p>
        </p:txBody>
      </p:sp>
      <p:pic>
        <p:nvPicPr>
          <p:cNvPr id="5" name="图片 4">
            <a:extLst>
              <a:ext uri="{FF2B5EF4-FFF2-40B4-BE49-F238E27FC236}">
                <a16:creationId xmlns:a16="http://schemas.microsoft.com/office/drawing/2014/main" id="{1B638347-21C9-E8C5-9237-2ECCBAF930CC}"/>
              </a:ext>
            </a:extLst>
          </p:cNvPr>
          <p:cNvPicPr>
            <a:picLocks noChangeAspect="1"/>
          </p:cNvPicPr>
          <p:nvPr/>
        </p:nvPicPr>
        <p:blipFill>
          <a:blip r:embed="rId2"/>
          <a:stretch>
            <a:fillRect/>
          </a:stretch>
        </p:blipFill>
        <p:spPr>
          <a:xfrm>
            <a:off x="2590195" y="2294138"/>
            <a:ext cx="7127988" cy="4148168"/>
          </a:xfrm>
          <a:prstGeom prst="rect">
            <a:avLst/>
          </a:prstGeom>
        </p:spPr>
      </p:pic>
      <p:sp>
        <p:nvSpPr>
          <p:cNvPr id="9" name="Rectangle 3">
            <a:extLst>
              <a:ext uri="{FF2B5EF4-FFF2-40B4-BE49-F238E27FC236}">
                <a16:creationId xmlns:a16="http://schemas.microsoft.com/office/drawing/2014/main" id="{9530C425-CCDD-7D05-415D-A201D1CFCA72}"/>
              </a:ext>
            </a:extLst>
          </p:cNvPr>
          <p:cNvSpPr>
            <a:spLocks noGrp="1" noChangeArrowheads="1"/>
          </p:cNvSpPr>
          <p:nvPr>
            <p:ph idx="1"/>
          </p:nvPr>
        </p:nvSpPr>
        <p:spPr bwMode="auto">
          <a:xfrm>
            <a:off x="2275055" y="1520917"/>
            <a:ext cx="74431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随着STaR算法迭代次数的增加，模型在算术任务上的准确率逐渐提高。</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特别是在使用rationalization的情况下，准确率提升更加</a:t>
            </a:r>
            <a:r>
              <a:rPr lang="zh-CN" altLang="en-US" sz="1800" dirty="0">
                <a:latin typeface="Arial" panose="020B0604020202020204" pitchFamily="34" charset="0"/>
              </a:rPr>
              <a:t>快</a:t>
            </a:r>
            <a:r>
              <a:rPr kumimoji="0" lang="zh-CN" altLang="zh-CN"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51506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AE5F8-EC1D-1F0F-3A24-B39FC672D70E}"/>
              </a:ext>
            </a:extLst>
          </p:cNvPr>
          <p:cNvSpPr>
            <a:spLocks noGrp="1"/>
          </p:cNvSpPr>
          <p:nvPr>
            <p:ph type="title"/>
          </p:nvPr>
        </p:nvSpPr>
        <p:spPr/>
        <p:txBody>
          <a:bodyPr/>
          <a:lstStyle/>
          <a:p>
            <a:r>
              <a:rPr lang="zh-CN" altLang="en-US" dirty="0"/>
              <a:t>结论</a:t>
            </a:r>
          </a:p>
        </p:txBody>
      </p:sp>
      <p:sp>
        <p:nvSpPr>
          <p:cNvPr id="3" name="内容占位符 2">
            <a:extLst>
              <a:ext uri="{FF2B5EF4-FFF2-40B4-BE49-F238E27FC236}">
                <a16:creationId xmlns:a16="http://schemas.microsoft.com/office/drawing/2014/main" id="{85C310EE-3555-F9EE-07A3-1760F6C10578}"/>
              </a:ext>
            </a:extLst>
          </p:cNvPr>
          <p:cNvSpPr>
            <a:spLocks noGrp="1"/>
          </p:cNvSpPr>
          <p:nvPr>
            <p:ph idx="1"/>
          </p:nvPr>
        </p:nvSpPr>
        <p:spPr/>
        <p:txBody>
          <a:bodyPr/>
          <a:lstStyle/>
          <a:p>
            <a:r>
              <a:rPr lang="zh-CN" altLang="en-US" dirty="0"/>
              <a:t>结论</a:t>
            </a:r>
            <a:r>
              <a:rPr lang="en-US" altLang="zh-CN" dirty="0"/>
              <a:t>1</a:t>
            </a:r>
            <a:r>
              <a:rPr lang="zh-CN" altLang="en-US" dirty="0"/>
              <a:t>：生成中间推理过程能显著提升最终的准确率，例如就算使用</a:t>
            </a:r>
            <a:r>
              <a:rPr lang="en-US" altLang="zh-CN" dirty="0"/>
              <a:t>100%</a:t>
            </a:r>
            <a:r>
              <a:rPr lang="zh-CN" altLang="en-US" dirty="0"/>
              <a:t>的数据，不加推理过程，准确率只能到</a:t>
            </a:r>
            <a:r>
              <a:rPr lang="en-US" altLang="zh-CN" dirty="0"/>
              <a:t>60%</a:t>
            </a:r>
            <a:r>
              <a:rPr lang="zh-CN" altLang="en-US" dirty="0"/>
              <a:t>，加上后用更少的数据却能更高的精度（大于</a:t>
            </a:r>
            <a:r>
              <a:rPr lang="en-US" altLang="zh-CN" dirty="0"/>
              <a:t>68%</a:t>
            </a:r>
            <a:r>
              <a:rPr lang="zh-CN" altLang="en-US" dirty="0"/>
              <a:t>）。</a:t>
            </a:r>
            <a:endParaRPr lang="en-US" altLang="zh-CN" dirty="0"/>
          </a:p>
          <a:p>
            <a:r>
              <a:rPr lang="zh-CN" altLang="en-US" dirty="0"/>
              <a:t>结论</a:t>
            </a:r>
            <a:r>
              <a:rPr lang="en-US" altLang="zh-CN" dirty="0"/>
              <a:t>2</a:t>
            </a:r>
            <a:r>
              <a:rPr lang="zh-CN" altLang="en-US" dirty="0"/>
              <a:t>：</a:t>
            </a:r>
            <a:r>
              <a:rPr lang="en-US" altLang="zh-CN" dirty="0"/>
              <a:t>rationalization</a:t>
            </a:r>
            <a:r>
              <a:rPr lang="zh-CN" altLang="en-US" dirty="0"/>
              <a:t>从失败中学习能进一步提升精度</a:t>
            </a:r>
          </a:p>
        </p:txBody>
      </p:sp>
      <p:pic>
        <p:nvPicPr>
          <p:cNvPr id="5" name="图片 4">
            <a:extLst>
              <a:ext uri="{FF2B5EF4-FFF2-40B4-BE49-F238E27FC236}">
                <a16:creationId xmlns:a16="http://schemas.microsoft.com/office/drawing/2014/main" id="{AE18EA60-950E-6957-D5F6-11F295381A71}"/>
              </a:ext>
            </a:extLst>
          </p:cNvPr>
          <p:cNvPicPr>
            <a:picLocks noChangeAspect="1"/>
          </p:cNvPicPr>
          <p:nvPr/>
        </p:nvPicPr>
        <p:blipFill>
          <a:blip r:embed="rId2"/>
          <a:stretch>
            <a:fillRect/>
          </a:stretch>
        </p:blipFill>
        <p:spPr>
          <a:xfrm>
            <a:off x="3219718" y="3562170"/>
            <a:ext cx="6810602" cy="1675930"/>
          </a:xfrm>
          <a:prstGeom prst="rect">
            <a:avLst/>
          </a:prstGeom>
        </p:spPr>
      </p:pic>
      <p:pic>
        <p:nvPicPr>
          <p:cNvPr id="7" name="图片 6">
            <a:extLst>
              <a:ext uri="{FF2B5EF4-FFF2-40B4-BE49-F238E27FC236}">
                <a16:creationId xmlns:a16="http://schemas.microsoft.com/office/drawing/2014/main" id="{B92C7E1A-2248-6302-D8C2-073D8360FCBE}"/>
              </a:ext>
            </a:extLst>
          </p:cNvPr>
          <p:cNvPicPr>
            <a:picLocks noChangeAspect="1"/>
          </p:cNvPicPr>
          <p:nvPr/>
        </p:nvPicPr>
        <p:blipFill>
          <a:blip r:embed="rId3"/>
          <a:stretch>
            <a:fillRect/>
          </a:stretch>
        </p:blipFill>
        <p:spPr>
          <a:xfrm>
            <a:off x="3118334" y="5152188"/>
            <a:ext cx="7601006" cy="1443048"/>
          </a:xfrm>
          <a:prstGeom prst="rect">
            <a:avLst/>
          </a:prstGeom>
        </p:spPr>
      </p:pic>
    </p:spTree>
    <p:extLst>
      <p:ext uri="{BB962C8B-B14F-4D97-AF65-F5344CB8AC3E}">
        <p14:creationId xmlns:p14="http://schemas.microsoft.com/office/powerpoint/2010/main" val="40903214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1186</Words>
  <Application>Microsoft Office PowerPoint</Application>
  <PresentationFormat>宽屏</PresentationFormat>
  <Paragraphs>70</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-apple-system</vt:lpstr>
      <vt:lpstr>等线</vt:lpstr>
      <vt:lpstr>等线 Light</vt:lpstr>
      <vt:lpstr>Arial</vt:lpstr>
      <vt:lpstr>Office 主题​​</vt:lpstr>
      <vt:lpstr>STaR: Self-Taught Reasoner Bootstrapping Reasoning With Reasoning</vt:lpstr>
      <vt:lpstr>Motivation</vt:lpstr>
      <vt:lpstr>Methods</vt:lpstr>
      <vt:lpstr> Rationalization</vt:lpstr>
      <vt:lpstr>Rationalization</vt:lpstr>
      <vt:lpstr>Conclusion</vt:lpstr>
      <vt:lpstr>实验部分</vt:lpstr>
      <vt:lpstr>Rationalization能快速提升accuracy</vt:lpstr>
      <vt:lpstr>结论</vt:lpstr>
      <vt:lpstr>结论</vt:lpstr>
      <vt:lpstr>变式</vt:lpstr>
      <vt:lpstr>R-STAR : motivation</vt:lpstr>
      <vt:lpstr>PowerPoint 演示文稿</vt:lpstr>
      <vt:lpstr>R-STaR架构</vt:lpstr>
      <vt:lpstr>Self-GENERATOR</vt:lpstr>
      <vt:lpstr>ablation</vt:lpstr>
      <vt:lpstr>MCTS评估</vt:lpstr>
      <vt:lpstr>Self-discriminator</vt:lpstr>
      <vt:lpstr>结果</vt:lpstr>
      <vt:lpstr>Ablation study</vt:lpstr>
      <vt:lpstr>Ablation study</vt:lpstr>
      <vt:lpstr>Ablation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 Shiming</dc:creator>
  <cp:lastModifiedBy>Fu Shiming</cp:lastModifiedBy>
  <cp:revision>3</cp:revision>
  <dcterms:created xsi:type="dcterms:W3CDTF">2024-12-13T11:27:45Z</dcterms:created>
  <dcterms:modified xsi:type="dcterms:W3CDTF">2024-12-22T12:31:10Z</dcterms:modified>
</cp:coreProperties>
</file>